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78" r:id="rId3"/>
    <p:sldId id="261" r:id="rId4"/>
    <p:sldId id="268" r:id="rId5"/>
    <p:sldId id="262" r:id="rId6"/>
    <p:sldId id="279" r:id="rId7"/>
    <p:sldId id="263" r:id="rId8"/>
    <p:sldId id="270" r:id="rId9"/>
    <p:sldId id="271" r:id="rId10"/>
    <p:sldId id="281" r:id="rId11"/>
    <p:sldId id="283" r:id="rId12"/>
    <p:sldId id="266" r:id="rId13"/>
    <p:sldId id="257" r:id="rId14"/>
    <p:sldId id="282" r:id="rId15"/>
    <p:sldId id="259" r:id="rId16"/>
    <p:sldId id="267" r:id="rId17"/>
    <p:sldId id="277" r:id="rId18"/>
    <p:sldId id="276" r:id="rId19"/>
    <p:sldId id="284" r:id="rId20"/>
    <p:sldId id="275" r:id="rId21"/>
    <p:sldId id="285" r:id="rId22"/>
    <p:sldId id="272" r:id="rId23"/>
    <p:sldId id="286" r:id="rId24"/>
    <p:sldId id="287" r:id="rId25"/>
    <p:sldId id="289" r:id="rId26"/>
    <p:sldId id="288" r:id="rId27"/>
    <p:sldId id="290" r:id="rId28"/>
    <p:sldId id="292" r:id="rId29"/>
    <p:sldId id="2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B6B6B6"/>
    <a:srgbClr val="86ADBB"/>
    <a:srgbClr val="7FA7AF"/>
    <a:srgbClr val="98C6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1"/>
    <p:restoredTop sz="94650"/>
  </p:normalViewPr>
  <p:slideViewPr>
    <p:cSldViewPr snapToGrid="0">
      <p:cViewPr>
        <p:scale>
          <a:sx n="85" d="100"/>
          <a:sy n="85" d="100"/>
        </p:scale>
        <p:origin x="608" y="9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141F-8C1F-AA77-6B75-20D6D8A10C5C}"/>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699BB0E-233B-C17A-D4C0-E6E613A03C6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DF733BF-BCC8-8C31-C16A-6B54F55EE79A}"/>
              </a:ext>
            </a:extLst>
          </p:cNvPr>
          <p:cNvSpPr>
            <a:spLocks noGrp="1"/>
          </p:cNvSpPr>
          <p:nvPr>
            <p:ph type="dt" sz="half" idx="10"/>
          </p:nvPr>
        </p:nvSpPr>
        <p:spPr/>
        <p:txBody>
          <a:bodyPr/>
          <a:lstStyle/>
          <a:p>
            <a:fld id="{C1A1AD61-3F70-A24F-8BEF-363A7A67C50D}" type="datetimeFigureOut">
              <a:rPr lang="en-US" smtClean="0"/>
              <a:t>5/29/25</a:t>
            </a:fld>
            <a:endParaRPr lang="en-US"/>
          </a:p>
        </p:txBody>
      </p:sp>
      <p:sp>
        <p:nvSpPr>
          <p:cNvPr id="5" name="Footer Placeholder 4">
            <a:extLst>
              <a:ext uri="{FF2B5EF4-FFF2-40B4-BE49-F238E27FC236}">
                <a16:creationId xmlns:a16="http://schemas.microsoft.com/office/drawing/2014/main" id="{8E6AEEBB-9E6A-3DFD-49E7-D3C1C18813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6B5728-A804-E3B3-36D5-8A01F84CE1C9}"/>
              </a:ext>
            </a:extLst>
          </p:cNvPr>
          <p:cNvSpPr>
            <a:spLocks noGrp="1"/>
          </p:cNvSpPr>
          <p:nvPr>
            <p:ph type="sldNum" sz="quarter" idx="12"/>
          </p:nvPr>
        </p:nvSpPr>
        <p:spPr/>
        <p:txBody>
          <a:bodyPr/>
          <a:lstStyle/>
          <a:p>
            <a:fld id="{BAB45412-4B67-B44B-8A45-40FEB62C183C}" type="slidenum">
              <a:rPr lang="en-US" smtClean="0"/>
              <a:t>‹#›</a:t>
            </a:fld>
            <a:endParaRPr lang="en-US"/>
          </a:p>
        </p:txBody>
      </p:sp>
    </p:spTree>
    <p:extLst>
      <p:ext uri="{BB962C8B-B14F-4D97-AF65-F5344CB8AC3E}">
        <p14:creationId xmlns:p14="http://schemas.microsoft.com/office/powerpoint/2010/main" val="34339891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4C64D-0B0A-D733-ACC9-BF56ACD2EF6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EA621F4-65F2-9AF3-BCD8-51F26C1A052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BEEB51F-38B6-B67A-D40C-AD0188BA9957}"/>
              </a:ext>
            </a:extLst>
          </p:cNvPr>
          <p:cNvSpPr>
            <a:spLocks noGrp="1"/>
          </p:cNvSpPr>
          <p:nvPr>
            <p:ph type="dt" sz="half" idx="10"/>
          </p:nvPr>
        </p:nvSpPr>
        <p:spPr/>
        <p:txBody>
          <a:bodyPr/>
          <a:lstStyle/>
          <a:p>
            <a:fld id="{C1A1AD61-3F70-A24F-8BEF-363A7A67C50D}" type="datetimeFigureOut">
              <a:rPr lang="en-US" smtClean="0"/>
              <a:t>5/29/25</a:t>
            </a:fld>
            <a:endParaRPr lang="en-US"/>
          </a:p>
        </p:txBody>
      </p:sp>
      <p:sp>
        <p:nvSpPr>
          <p:cNvPr id="5" name="Footer Placeholder 4">
            <a:extLst>
              <a:ext uri="{FF2B5EF4-FFF2-40B4-BE49-F238E27FC236}">
                <a16:creationId xmlns:a16="http://schemas.microsoft.com/office/drawing/2014/main" id="{EFA04C15-C68F-B402-7E8C-755C8CE46E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00F038-4A7D-0CC8-0C77-2B69B9B62DF7}"/>
              </a:ext>
            </a:extLst>
          </p:cNvPr>
          <p:cNvSpPr>
            <a:spLocks noGrp="1"/>
          </p:cNvSpPr>
          <p:nvPr>
            <p:ph type="sldNum" sz="quarter" idx="12"/>
          </p:nvPr>
        </p:nvSpPr>
        <p:spPr/>
        <p:txBody>
          <a:bodyPr/>
          <a:lstStyle/>
          <a:p>
            <a:fld id="{BAB45412-4B67-B44B-8A45-40FEB62C183C}" type="slidenum">
              <a:rPr lang="en-US" smtClean="0"/>
              <a:t>‹#›</a:t>
            </a:fld>
            <a:endParaRPr lang="en-US"/>
          </a:p>
        </p:txBody>
      </p:sp>
    </p:spTree>
    <p:extLst>
      <p:ext uri="{BB962C8B-B14F-4D97-AF65-F5344CB8AC3E}">
        <p14:creationId xmlns:p14="http://schemas.microsoft.com/office/powerpoint/2010/main" val="3547231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C92600-3256-2FE9-09F2-314B6713510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81ABCE9-8587-FAE5-9C15-1BBF33704C9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38E298-C348-CC08-7EA0-6D5DE6ABDC0C}"/>
              </a:ext>
            </a:extLst>
          </p:cNvPr>
          <p:cNvSpPr>
            <a:spLocks noGrp="1"/>
          </p:cNvSpPr>
          <p:nvPr>
            <p:ph type="dt" sz="half" idx="10"/>
          </p:nvPr>
        </p:nvSpPr>
        <p:spPr/>
        <p:txBody>
          <a:bodyPr/>
          <a:lstStyle/>
          <a:p>
            <a:fld id="{C1A1AD61-3F70-A24F-8BEF-363A7A67C50D}" type="datetimeFigureOut">
              <a:rPr lang="en-US" smtClean="0"/>
              <a:t>5/29/25</a:t>
            </a:fld>
            <a:endParaRPr lang="en-US"/>
          </a:p>
        </p:txBody>
      </p:sp>
      <p:sp>
        <p:nvSpPr>
          <p:cNvPr id="5" name="Footer Placeholder 4">
            <a:extLst>
              <a:ext uri="{FF2B5EF4-FFF2-40B4-BE49-F238E27FC236}">
                <a16:creationId xmlns:a16="http://schemas.microsoft.com/office/drawing/2014/main" id="{B80BDD54-533B-5E6C-8934-1667896F2B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37E1B7-FCA1-914D-7758-3794AC578C41}"/>
              </a:ext>
            </a:extLst>
          </p:cNvPr>
          <p:cNvSpPr>
            <a:spLocks noGrp="1"/>
          </p:cNvSpPr>
          <p:nvPr>
            <p:ph type="sldNum" sz="quarter" idx="12"/>
          </p:nvPr>
        </p:nvSpPr>
        <p:spPr/>
        <p:txBody>
          <a:bodyPr/>
          <a:lstStyle/>
          <a:p>
            <a:fld id="{BAB45412-4B67-B44B-8A45-40FEB62C183C}" type="slidenum">
              <a:rPr lang="en-US" smtClean="0"/>
              <a:t>‹#›</a:t>
            </a:fld>
            <a:endParaRPr lang="en-US"/>
          </a:p>
        </p:txBody>
      </p:sp>
    </p:spTree>
    <p:extLst>
      <p:ext uri="{BB962C8B-B14F-4D97-AF65-F5344CB8AC3E}">
        <p14:creationId xmlns:p14="http://schemas.microsoft.com/office/powerpoint/2010/main" val="3187917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6A618-109C-135E-D874-C2429F7076A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8F0FB2D-45C5-6581-D1C4-3F62BAE61801}"/>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58B091F-86DC-AD59-0732-59CEEBB2563B}"/>
              </a:ext>
            </a:extLst>
          </p:cNvPr>
          <p:cNvSpPr>
            <a:spLocks noGrp="1"/>
          </p:cNvSpPr>
          <p:nvPr>
            <p:ph type="dt" sz="half" idx="10"/>
          </p:nvPr>
        </p:nvSpPr>
        <p:spPr/>
        <p:txBody>
          <a:bodyPr/>
          <a:lstStyle/>
          <a:p>
            <a:fld id="{C1A1AD61-3F70-A24F-8BEF-363A7A67C50D}" type="datetimeFigureOut">
              <a:rPr lang="en-US" smtClean="0"/>
              <a:t>5/29/25</a:t>
            </a:fld>
            <a:endParaRPr lang="en-US"/>
          </a:p>
        </p:txBody>
      </p:sp>
      <p:sp>
        <p:nvSpPr>
          <p:cNvPr id="5" name="Footer Placeholder 4">
            <a:extLst>
              <a:ext uri="{FF2B5EF4-FFF2-40B4-BE49-F238E27FC236}">
                <a16:creationId xmlns:a16="http://schemas.microsoft.com/office/drawing/2014/main" id="{77EF4223-AC51-D729-C6AD-AE3F5B0DA4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42FC3-25B9-D2F7-875C-A5F57397B4B8}"/>
              </a:ext>
            </a:extLst>
          </p:cNvPr>
          <p:cNvSpPr>
            <a:spLocks noGrp="1"/>
          </p:cNvSpPr>
          <p:nvPr>
            <p:ph type="sldNum" sz="quarter" idx="12"/>
          </p:nvPr>
        </p:nvSpPr>
        <p:spPr/>
        <p:txBody>
          <a:bodyPr/>
          <a:lstStyle/>
          <a:p>
            <a:fld id="{BAB45412-4B67-B44B-8A45-40FEB62C183C}" type="slidenum">
              <a:rPr lang="en-US" smtClean="0"/>
              <a:t>‹#›</a:t>
            </a:fld>
            <a:endParaRPr lang="en-US"/>
          </a:p>
        </p:txBody>
      </p:sp>
    </p:spTree>
    <p:extLst>
      <p:ext uri="{BB962C8B-B14F-4D97-AF65-F5344CB8AC3E}">
        <p14:creationId xmlns:p14="http://schemas.microsoft.com/office/powerpoint/2010/main" val="27620249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9C7BE8-AC08-2347-552C-69B7D57B1F2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67E983FD-A511-DBB3-495D-CC29FD69115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2C79ED2-1488-17B5-0CE7-6A0EBDFF1E3F}"/>
              </a:ext>
            </a:extLst>
          </p:cNvPr>
          <p:cNvSpPr>
            <a:spLocks noGrp="1"/>
          </p:cNvSpPr>
          <p:nvPr>
            <p:ph type="dt" sz="half" idx="10"/>
          </p:nvPr>
        </p:nvSpPr>
        <p:spPr/>
        <p:txBody>
          <a:bodyPr/>
          <a:lstStyle/>
          <a:p>
            <a:fld id="{C1A1AD61-3F70-A24F-8BEF-363A7A67C50D}" type="datetimeFigureOut">
              <a:rPr lang="en-US" smtClean="0"/>
              <a:t>5/29/25</a:t>
            </a:fld>
            <a:endParaRPr lang="en-US"/>
          </a:p>
        </p:txBody>
      </p:sp>
      <p:sp>
        <p:nvSpPr>
          <p:cNvPr id="5" name="Footer Placeholder 4">
            <a:extLst>
              <a:ext uri="{FF2B5EF4-FFF2-40B4-BE49-F238E27FC236}">
                <a16:creationId xmlns:a16="http://schemas.microsoft.com/office/drawing/2014/main" id="{918E612D-B7C2-1F29-2CE7-4FC629DBA0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0032F4-59FC-87FF-78B8-9F4FCA619B04}"/>
              </a:ext>
            </a:extLst>
          </p:cNvPr>
          <p:cNvSpPr>
            <a:spLocks noGrp="1"/>
          </p:cNvSpPr>
          <p:nvPr>
            <p:ph type="sldNum" sz="quarter" idx="12"/>
          </p:nvPr>
        </p:nvSpPr>
        <p:spPr/>
        <p:txBody>
          <a:bodyPr/>
          <a:lstStyle/>
          <a:p>
            <a:fld id="{BAB45412-4B67-B44B-8A45-40FEB62C183C}" type="slidenum">
              <a:rPr lang="en-US" smtClean="0"/>
              <a:t>‹#›</a:t>
            </a:fld>
            <a:endParaRPr lang="en-US"/>
          </a:p>
        </p:txBody>
      </p:sp>
    </p:spTree>
    <p:extLst>
      <p:ext uri="{BB962C8B-B14F-4D97-AF65-F5344CB8AC3E}">
        <p14:creationId xmlns:p14="http://schemas.microsoft.com/office/powerpoint/2010/main" val="2657049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50F0C-2566-6A80-0333-CD539C2163A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3CF1765-7F8C-2F3E-C8FD-2C7EB0BE9DA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5C52B420-5080-ABD1-6CCC-6DC3366B20D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B05EC83-64BA-FC4C-3912-BCD34178A04E}"/>
              </a:ext>
            </a:extLst>
          </p:cNvPr>
          <p:cNvSpPr>
            <a:spLocks noGrp="1"/>
          </p:cNvSpPr>
          <p:nvPr>
            <p:ph type="dt" sz="half" idx="10"/>
          </p:nvPr>
        </p:nvSpPr>
        <p:spPr/>
        <p:txBody>
          <a:bodyPr/>
          <a:lstStyle/>
          <a:p>
            <a:fld id="{C1A1AD61-3F70-A24F-8BEF-363A7A67C50D}" type="datetimeFigureOut">
              <a:rPr lang="en-US" smtClean="0"/>
              <a:t>5/29/25</a:t>
            </a:fld>
            <a:endParaRPr lang="en-US"/>
          </a:p>
        </p:txBody>
      </p:sp>
      <p:sp>
        <p:nvSpPr>
          <p:cNvPr id="6" name="Footer Placeholder 5">
            <a:extLst>
              <a:ext uri="{FF2B5EF4-FFF2-40B4-BE49-F238E27FC236}">
                <a16:creationId xmlns:a16="http://schemas.microsoft.com/office/drawing/2014/main" id="{53880728-BFEE-C46B-8F89-8EC32BB2AE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7B5738-73C9-A368-D33A-C2D1DD0E89BB}"/>
              </a:ext>
            </a:extLst>
          </p:cNvPr>
          <p:cNvSpPr>
            <a:spLocks noGrp="1"/>
          </p:cNvSpPr>
          <p:nvPr>
            <p:ph type="sldNum" sz="quarter" idx="12"/>
          </p:nvPr>
        </p:nvSpPr>
        <p:spPr/>
        <p:txBody>
          <a:bodyPr/>
          <a:lstStyle/>
          <a:p>
            <a:fld id="{BAB45412-4B67-B44B-8A45-40FEB62C183C}" type="slidenum">
              <a:rPr lang="en-US" smtClean="0"/>
              <a:t>‹#›</a:t>
            </a:fld>
            <a:endParaRPr lang="en-US"/>
          </a:p>
        </p:txBody>
      </p:sp>
    </p:spTree>
    <p:extLst>
      <p:ext uri="{BB962C8B-B14F-4D97-AF65-F5344CB8AC3E}">
        <p14:creationId xmlns:p14="http://schemas.microsoft.com/office/powerpoint/2010/main" val="2089139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3E535-BDAD-C844-C4EC-5682EE46BFD0}"/>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16BD75DC-0811-7266-CF4F-41D7CBD367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B222FA5-CD3A-08EE-6528-C67F3BADC9C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E23104F-7AE2-CA87-A0DC-138D897DB5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409E90A-5735-EEA0-89D4-164497AD7F2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141D923C-9371-06CF-3995-0079CD3F7CEA}"/>
              </a:ext>
            </a:extLst>
          </p:cNvPr>
          <p:cNvSpPr>
            <a:spLocks noGrp="1"/>
          </p:cNvSpPr>
          <p:nvPr>
            <p:ph type="dt" sz="half" idx="10"/>
          </p:nvPr>
        </p:nvSpPr>
        <p:spPr/>
        <p:txBody>
          <a:bodyPr/>
          <a:lstStyle/>
          <a:p>
            <a:fld id="{C1A1AD61-3F70-A24F-8BEF-363A7A67C50D}" type="datetimeFigureOut">
              <a:rPr lang="en-US" smtClean="0"/>
              <a:t>5/29/25</a:t>
            </a:fld>
            <a:endParaRPr lang="en-US"/>
          </a:p>
        </p:txBody>
      </p:sp>
      <p:sp>
        <p:nvSpPr>
          <p:cNvPr id="8" name="Footer Placeholder 7">
            <a:extLst>
              <a:ext uri="{FF2B5EF4-FFF2-40B4-BE49-F238E27FC236}">
                <a16:creationId xmlns:a16="http://schemas.microsoft.com/office/drawing/2014/main" id="{842E6F5A-2ED0-9F10-5289-343F5033BB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D5F53D-BA88-2795-A32B-79A6A481AAF9}"/>
              </a:ext>
            </a:extLst>
          </p:cNvPr>
          <p:cNvSpPr>
            <a:spLocks noGrp="1"/>
          </p:cNvSpPr>
          <p:nvPr>
            <p:ph type="sldNum" sz="quarter" idx="12"/>
          </p:nvPr>
        </p:nvSpPr>
        <p:spPr/>
        <p:txBody>
          <a:bodyPr/>
          <a:lstStyle/>
          <a:p>
            <a:fld id="{BAB45412-4B67-B44B-8A45-40FEB62C183C}" type="slidenum">
              <a:rPr lang="en-US" smtClean="0"/>
              <a:t>‹#›</a:t>
            </a:fld>
            <a:endParaRPr lang="en-US"/>
          </a:p>
        </p:txBody>
      </p:sp>
    </p:spTree>
    <p:extLst>
      <p:ext uri="{BB962C8B-B14F-4D97-AF65-F5344CB8AC3E}">
        <p14:creationId xmlns:p14="http://schemas.microsoft.com/office/powerpoint/2010/main" val="815161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EFC41-4C4C-E27D-B8B7-6A350456888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8D4989EF-71A2-34C7-E902-34BF54C80D3F}"/>
              </a:ext>
            </a:extLst>
          </p:cNvPr>
          <p:cNvSpPr>
            <a:spLocks noGrp="1"/>
          </p:cNvSpPr>
          <p:nvPr>
            <p:ph type="dt" sz="half" idx="10"/>
          </p:nvPr>
        </p:nvSpPr>
        <p:spPr/>
        <p:txBody>
          <a:bodyPr/>
          <a:lstStyle/>
          <a:p>
            <a:fld id="{C1A1AD61-3F70-A24F-8BEF-363A7A67C50D}" type="datetimeFigureOut">
              <a:rPr lang="en-US" smtClean="0"/>
              <a:t>5/29/25</a:t>
            </a:fld>
            <a:endParaRPr lang="en-US"/>
          </a:p>
        </p:txBody>
      </p:sp>
      <p:sp>
        <p:nvSpPr>
          <p:cNvPr id="4" name="Footer Placeholder 3">
            <a:extLst>
              <a:ext uri="{FF2B5EF4-FFF2-40B4-BE49-F238E27FC236}">
                <a16:creationId xmlns:a16="http://schemas.microsoft.com/office/drawing/2014/main" id="{70401637-68B6-DC04-3491-AFE414C8A1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1FB4FE-D624-4A52-44A4-2980B638FC27}"/>
              </a:ext>
            </a:extLst>
          </p:cNvPr>
          <p:cNvSpPr>
            <a:spLocks noGrp="1"/>
          </p:cNvSpPr>
          <p:nvPr>
            <p:ph type="sldNum" sz="quarter" idx="12"/>
          </p:nvPr>
        </p:nvSpPr>
        <p:spPr/>
        <p:txBody>
          <a:bodyPr/>
          <a:lstStyle/>
          <a:p>
            <a:fld id="{BAB45412-4B67-B44B-8A45-40FEB62C183C}" type="slidenum">
              <a:rPr lang="en-US" smtClean="0"/>
              <a:t>‹#›</a:t>
            </a:fld>
            <a:endParaRPr lang="en-US"/>
          </a:p>
        </p:txBody>
      </p:sp>
    </p:spTree>
    <p:extLst>
      <p:ext uri="{BB962C8B-B14F-4D97-AF65-F5344CB8AC3E}">
        <p14:creationId xmlns:p14="http://schemas.microsoft.com/office/powerpoint/2010/main" val="10036550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C3AB859-0D38-3B9B-74FB-5FC131A5BB5E}"/>
              </a:ext>
            </a:extLst>
          </p:cNvPr>
          <p:cNvSpPr>
            <a:spLocks noGrp="1"/>
          </p:cNvSpPr>
          <p:nvPr>
            <p:ph type="dt" sz="half" idx="10"/>
          </p:nvPr>
        </p:nvSpPr>
        <p:spPr/>
        <p:txBody>
          <a:bodyPr/>
          <a:lstStyle/>
          <a:p>
            <a:fld id="{C1A1AD61-3F70-A24F-8BEF-363A7A67C50D}" type="datetimeFigureOut">
              <a:rPr lang="en-US" smtClean="0"/>
              <a:t>5/29/25</a:t>
            </a:fld>
            <a:endParaRPr lang="en-US"/>
          </a:p>
        </p:txBody>
      </p:sp>
      <p:sp>
        <p:nvSpPr>
          <p:cNvPr id="3" name="Footer Placeholder 2">
            <a:extLst>
              <a:ext uri="{FF2B5EF4-FFF2-40B4-BE49-F238E27FC236}">
                <a16:creationId xmlns:a16="http://schemas.microsoft.com/office/drawing/2014/main" id="{4389834C-CD89-9E4E-F190-ECF857511F9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D674B7-0DEA-DC89-2948-F619B53B3918}"/>
              </a:ext>
            </a:extLst>
          </p:cNvPr>
          <p:cNvSpPr>
            <a:spLocks noGrp="1"/>
          </p:cNvSpPr>
          <p:nvPr>
            <p:ph type="sldNum" sz="quarter" idx="12"/>
          </p:nvPr>
        </p:nvSpPr>
        <p:spPr/>
        <p:txBody>
          <a:bodyPr/>
          <a:lstStyle/>
          <a:p>
            <a:fld id="{BAB45412-4B67-B44B-8A45-40FEB62C183C}" type="slidenum">
              <a:rPr lang="en-US" smtClean="0"/>
              <a:t>‹#›</a:t>
            </a:fld>
            <a:endParaRPr lang="en-US"/>
          </a:p>
        </p:txBody>
      </p:sp>
    </p:spTree>
    <p:extLst>
      <p:ext uri="{BB962C8B-B14F-4D97-AF65-F5344CB8AC3E}">
        <p14:creationId xmlns:p14="http://schemas.microsoft.com/office/powerpoint/2010/main" val="3015738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945B8-9207-7A66-E7C1-0341276517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C61CC4B4-42AF-B7DB-71DD-6A336F595C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35D17E6-52A1-B842-C0C8-9483977D58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71AF0DE-BD2D-0A56-A56A-B33061884E49}"/>
              </a:ext>
            </a:extLst>
          </p:cNvPr>
          <p:cNvSpPr>
            <a:spLocks noGrp="1"/>
          </p:cNvSpPr>
          <p:nvPr>
            <p:ph type="dt" sz="half" idx="10"/>
          </p:nvPr>
        </p:nvSpPr>
        <p:spPr/>
        <p:txBody>
          <a:bodyPr/>
          <a:lstStyle/>
          <a:p>
            <a:fld id="{C1A1AD61-3F70-A24F-8BEF-363A7A67C50D}" type="datetimeFigureOut">
              <a:rPr lang="en-US" smtClean="0"/>
              <a:t>5/29/25</a:t>
            </a:fld>
            <a:endParaRPr lang="en-US"/>
          </a:p>
        </p:txBody>
      </p:sp>
      <p:sp>
        <p:nvSpPr>
          <p:cNvPr id="6" name="Footer Placeholder 5">
            <a:extLst>
              <a:ext uri="{FF2B5EF4-FFF2-40B4-BE49-F238E27FC236}">
                <a16:creationId xmlns:a16="http://schemas.microsoft.com/office/drawing/2014/main" id="{02B92706-F3CA-4EBE-F908-929E2FFB3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F37759-462C-FE23-3F79-645E97A934F3}"/>
              </a:ext>
            </a:extLst>
          </p:cNvPr>
          <p:cNvSpPr>
            <a:spLocks noGrp="1"/>
          </p:cNvSpPr>
          <p:nvPr>
            <p:ph type="sldNum" sz="quarter" idx="12"/>
          </p:nvPr>
        </p:nvSpPr>
        <p:spPr/>
        <p:txBody>
          <a:bodyPr/>
          <a:lstStyle/>
          <a:p>
            <a:fld id="{BAB45412-4B67-B44B-8A45-40FEB62C183C}" type="slidenum">
              <a:rPr lang="en-US" smtClean="0"/>
              <a:t>‹#›</a:t>
            </a:fld>
            <a:endParaRPr lang="en-US"/>
          </a:p>
        </p:txBody>
      </p:sp>
    </p:spTree>
    <p:extLst>
      <p:ext uri="{BB962C8B-B14F-4D97-AF65-F5344CB8AC3E}">
        <p14:creationId xmlns:p14="http://schemas.microsoft.com/office/powerpoint/2010/main" val="85345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8EBA1-8699-7DC7-4EFB-7918A3029BE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BBFA2062-F327-AF22-7D11-DF078A66E4F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9742A7-E6CC-B84B-8F3C-D97C398AC2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46F6315-8AFC-5EC4-C2AD-46439A5E4C4B}"/>
              </a:ext>
            </a:extLst>
          </p:cNvPr>
          <p:cNvSpPr>
            <a:spLocks noGrp="1"/>
          </p:cNvSpPr>
          <p:nvPr>
            <p:ph type="dt" sz="half" idx="10"/>
          </p:nvPr>
        </p:nvSpPr>
        <p:spPr/>
        <p:txBody>
          <a:bodyPr/>
          <a:lstStyle/>
          <a:p>
            <a:fld id="{C1A1AD61-3F70-A24F-8BEF-363A7A67C50D}" type="datetimeFigureOut">
              <a:rPr lang="en-US" smtClean="0"/>
              <a:t>5/29/25</a:t>
            </a:fld>
            <a:endParaRPr lang="en-US"/>
          </a:p>
        </p:txBody>
      </p:sp>
      <p:sp>
        <p:nvSpPr>
          <p:cNvPr id="6" name="Footer Placeholder 5">
            <a:extLst>
              <a:ext uri="{FF2B5EF4-FFF2-40B4-BE49-F238E27FC236}">
                <a16:creationId xmlns:a16="http://schemas.microsoft.com/office/drawing/2014/main" id="{DC69F5DC-536F-602E-F5F8-549C728BAF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B4F223-7F0B-42BA-D5F1-EB6F772CB051}"/>
              </a:ext>
            </a:extLst>
          </p:cNvPr>
          <p:cNvSpPr>
            <a:spLocks noGrp="1"/>
          </p:cNvSpPr>
          <p:nvPr>
            <p:ph type="sldNum" sz="quarter" idx="12"/>
          </p:nvPr>
        </p:nvSpPr>
        <p:spPr/>
        <p:txBody>
          <a:bodyPr/>
          <a:lstStyle/>
          <a:p>
            <a:fld id="{BAB45412-4B67-B44B-8A45-40FEB62C183C}" type="slidenum">
              <a:rPr lang="en-US" smtClean="0"/>
              <a:t>‹#›</a:t>
            </a:fld>
            <a:endParaRPr lang="en-US"/>
          </a:p>
        </p:txBody>
      </p:sp>
    </p:spTree>
    <p:extLst>
      <p:ext uri="{BB962C8B-B14F-4D97-AF65-F5344CB8AC3E}">
        <p14:creationId xmlns:p14="http://schemas.microsoft.com/office/powerpoint/2010/main" val="775512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F413D7-BA7D-BA65-0B42-669FB5F8D7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B630CB5-4BCB-BC9E-58DF-9D81B54FAAE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E2FAD90-87FF-D990-68A8-E6D2F50E6C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1A1AD61-3F70-A24F-8BEF-363A7A67C50D}" type="datetimeFigureOut">
              <a:rPr lang="en-US" smtClean="0"/>
              <a:t>5/29/25</a:t>
            </a:fld>
            <a:endParaRPr lang="en-US"/>
          </a:p>
        </p:txBody>
      </p:sp>
      <p:sp>
        <p:nvSpPr>
          <p:cNvPr id="5" name="Footer Placeholder 4">
            <a:extLst>
              <a:ext uri="{FF2B5EF4-FFF2-40B4-BE49-F238E27FC236}">
                <a16:creationId xmlns:a16="http://schemas.microsoft.com/office/drawing/2014/main" id="{D831CAA5-88DA-048B-5072-5F6AE6DBB5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3F200CF-2CCA-5A04-5920-ADDF93D6E2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AB45412-4B67-B44B-8A45-40FEB62C183C}" type="slidenum">
              <a:rPr lang="en-US" smtClean="0"/>
              <a:t>‹#›</a:t>
            </a:fld>
            <a:endParaRPr lang="en-US"/>
          </a:p>
        </p:txBody>
      </p:sp>
    </p:spTree>
    <p:extLst>
      <p:ext uri="{BB962C8B-B14F-4D97-AF65-F5344CB8AC3E}">
        <p14:creationId xmlns:p14="http://schemas.microsoft.com/office/powerpoint/2010/main" val="11841583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github.com/lucywork/uca-code-day" TargetMode="Externa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C95DA236-992E-D079-8392-999985A70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0B857-346F-0793-8C2B-5C9F26CC2F57}"/>
              </a:ext>
            </a:extLst>
          </p:cNvPr>
          <p:cNvSpPr>
            <a:spLocks noGrp="1"/>
          </p:cNvSpPr>
          <p:nvPr>
            <p:ph type="ctrTitle"/>
          </p:nvPr>
        </p:nvSpPr>
        <p:spPr>
          <a:xfrm>
            <a:off x="412941" y="0"/>
            <a:ext cx="11366117" cy="2402774"/>
          </a:xfrm>
          <a:ln>
            <a:noFill/>
          </a:ln>
        </p:spPr>
        <p:txBody>
          <a:bodyPr>
            <a:noAutofit/>
          </a:bodyPr>
          <a:lstStyle/>
          <a:p>
            <a:pPr>
              <a:lnSpc>
                <a:spcPct val="100000"/>
              </a:lnSpc>
            </a:pPr>
            <a:r>
              <a:rPr lang="en-US" sz="11200" dirty="0">
                <a:ln w="22225">
                  <a:solidFill>
                    <a:schemeClr val="tx2">
                      <a:lumMod val="50000"/>
                    </a:schemeClr>
                  </a:solidFill>
                  <a:miter lim="800000"/>
                </a:ln>
                <a:noFill/>
                <a:latin typeface="Arial" panose="020B0604020202020204" pitchFamily="34" charset="0"/>
                <a:cs typeface="Arial" panose="020B0604020202020204" pitchFamily="34" charset="0"/>
              </a:rPr>
              <a:t>design research</a:t>
            </a:r>
            <a:endParaRPr lang="en-US" sz="4800" dirty="0">
              <a:ln w="22225">
                <a:solidFill>
                  <a:schemeClr val="tx2">
                    <a:lumMod val="50000"/>
                  </a:schemeClr>
                </a:solidFill>
                <a:miter lim="800000"/>
              </a:ln>
              <a:no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A2BEFFBF-6B37-0FA3-2713-C13A8C2FBDEC}"/>
              </a:ext>
            </a:extLst>
          </p:cNvPr>
          <p:cNvSpPr>
            <a:spLocks noGrp="1"/>
          </p:cNvSpPr>
          <p:nvPr>
            <p:ph type="subTitle" idx="1"/>
          </p:nvPr>
        </p:nvSpPr>
        <p:spPr>
          <a:xfrm>
            <a:off x="965200" y="6248400"/>
            <a:ext cx="10261600" cy="381685"/>
          </a:xfrm>
        </p:spPr>
        <p:txBody>
          <a:bodyPr>
            <a:normAutofit/>
          </a:bodyPr>
          <a:lstStyle/>
          <a:p>
            <a:r>
              <a:rPr lang="en-US" sz="1800" dirty="0">
                <a:solidFill>
                  <a:schemeClr val="tx2">
                    <a:lumMod val="75000"/>
                  </a:schemeClr>
                </a:solidFill>
                <a:latin typeface="Arial" panose="020B0604020202020204" pitchFamily="34" charset="0"/>
                <a:cs typeface="Arial" panose="020B0604020202020204" pitchFamily="34" charset="0"/>
              </a:rPr>
              <a:t>Chemical Atlas Workshop | University College London | Facilitator: Lucy Sabin</a:t>
            </a:r>
          </a:p>
        </p:txBody>
      </p:sp>
      <p:sp>
        <p:nvSpPr>
          <p:cNvPr id="7" name="TextBox 6">
            <a:extLst>
              <a:ext uri="{FF2B5EF4-FFF2-40B4-BE49-F238E27FC236}">
                <a16:creationId xmlns:a16="http://schemas.microsoft.com/office/drawing/2014/main" id="{CCAB7118-79C6-51B7-29F1-C70C0AA20716}"/>
              </a:ext>
            </a:extLst>
          </p:cNvPr>
          <p:cNvSpPr txBox="1"/>
          <p:nvPr/>
        </p:nvSpPr>
        <p:spPr>
          <a:xfrm>
            <a:off x="1769532" y="3171425"/>
            <a:ext cx="8652934" cy="2308324"/>
          </a:xfrm>
          <a:prstGeom prst="rect">
            <a:avLst/>
          </a:prstGeom>
          <a:noFill/>
        </p:spPr>
        <p:txBody>
          <a:bodyPr wrap="square">
            <a:spAutoFit/>
          </a:bodyPr>
          <a:lstStyle/>
          <a:p>
            <a:pPr algn="ctr"/>
            <a:r>
              <a:rPr lang="en-US" sz="48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designing for digital storytelling</a:t>
            </a:r>
            <a:br>
              <a:rPr lang="en-US" sz="48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br>
            <a:r>
              <a:rPr lang="en-US" sz="48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forms of visualization</a:t>
            </a:r>
            <a:br>
              <a:rPr lang="en-US" sz="48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br>
            <a:r>
              <a:rPr lang="en-US" sz="48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working towards a prototype</a:t>
            </a:r>
            <a:endParaRPr lang="en-US" sz="4800" dirty="0">
              <a:ln>
                <a:solidFill>
                  <a:schemeClr val="accent5">
                    <a:lumMod val="20000"/>
                    <a:lumOff val="80000"/>
                  </a:schemeClr>
                </a:solidFill>
              </a:ln>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92724881"/>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115B4-B0E8-A977-5482-7156FE3686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01C191-9163-54B1-3623-F0608BE57F72}"/>
              </a:ext>
            </a:extLst>
          </p:cNvPr>
          <p:cNvSpPr>
            <a:spLocks noGrp="1"/>
          </p:cNvSpPr>
          <p:nvPr>
            <p:ph type="title"/>
          </p:nvPr>
        </p:nvSpPr>
        <p:spPr>
          <a:xfrm>
            <a:off x="838200" y="2766218"/>
            <a:ext cx="10515600" cy="1325563"/>
          </a:xfrm>
        </p:spPr>
        <p:txBody>
          <a:bodyPr/>
          <a:lstStyle/>
          <a:p>
            <a:r>
              <a:rPr lang="en-US"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f</a:t>
            </a:r>
            <a:r>
              <a:rPr lang="en-US" sz="44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orms of </a:t>
            </a:r>
            <a:r>
              <a:rPr lang="en-US" sz="4400" dirty="0" err="1">
                <a:ln w="22225">
                  <a:solidFill>
                    <a:schemeClr val="accent5">
                      <a:lumMod val="20000"/>
                      <a:lumOff val="80000"/>
                    </a:schemeClr>
                  </a:solidFill>
                  <a:miter lim="800000"/>
                </a:ln>
                <a:noFill/>
                <a:latin typeface="Arial" panose="020B0604020202020204" pitchFamily="34" charset="0"/>
                <a:cs typeface="Arial" panose="020B0604020202020204" pitchFamily="34" charset="0"/>
              </a:rPr>
              <a:t>visualisation</a:t>
            </a:r>
            <a:endParaRPr lang="en-US" dirty="0">
              <a:solidFill>
                <a:schemeClr val="bg2">
                  <a:lumMod val="50000"/>
                </a:schemeClr>
              </a:solidFill>
            </a:endParaRPr>
          </a:p>
        </p:txBody>
      </p:sp>
    </p:spTree>
    <p:extLst>
      <p:ext uri="{BB962C8B-B14F-4D97-AF65-F5344CB8AC3E}">
        <p14:creationId xmlns:p14="http://schemas.microsoft.com/office/powerpoint/2010/main" val="29623498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AA9C9D36-51CC-4366-6BE3-6184DC7703D3}"/>
              </a:ext>
            </a:extLst>
          </p:cNvPr>
          <p:cNvPicPr>
            <a:picLocks noChangeAspect="1"/>
          </p:cNvPicPr>
          <p:nvPr/>
        </p:nvPicPr>
        <p:blipFill>
          <a:blip r:embed="rId2"/>
          <a:stretch>
            <a:fillRect/>
          </a:stretch>
        </p:blipFill>
        <p:spPr>
          <a:xfrm>
            <a:off x="2209800" y="1417097"/>
            <a:ext cx="7772400" cy="4023806"/>
          </a:xfrm>
          <a:prstGeom prst="rect">
            <a:avLst/>
          </a:prstGeom>
        </p:spPr>
      </p:pic>
    </p:spTree>
    <p:extLst>
      <p:ext uri="{BB962C8B-B14F-4D97-AF65-F5344CB8AC3E}">
        <p14:creationId xmlns:p14="http://schemas.microsoft.com/office/powerpoint/2010/main" val="1108765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phone&#10;&#10;Description automatically generated">
            <a:extLst>
              <a:ext uri="{FF2B5EF4-FFF2-40B4-BE49-F238E27FC236}">
                <a16:creationId xmlns:a16="http://schemas.microsoft.com/office/drawing/2014/main" id="{58421328-6A02-7758-7658-33CF5D096460}"/>
              </a:ext>
            </a:extLst>
          </p:cNvPr>
          <p:cNvPicPr>
            <a:picLocks noChangeAspect="1"/>
          </p:cNvPicPr>
          <p:nvPr/>
        </p:nvPicPr>
        <p:blipFill>
          <a:blip r:embed="rId2"/>
          <a:stretch>
            <a:fillRect/>
          </a:stretch>
        </p:blipFill>
        <p:spPr>
          <a:xfrm>
            <a:off x="851316" y="501843"/>
            <a:ext cx="10489367" cy="5854314"/>
          </a:xfrm>
          <a:prstGeom prst="rect">
            <a:avLst/>
          </a:prstGeom>
          <a:ln>
            <a:solidFill>
              <a:schemeClr val="bg2">
                <a:lumMod val="75000"/>
              </a:schemeClr>
            </a:solidFill>
          </a:ln>
        </p:spPr>
      </p:pic>
      <p:sp>
        <p:nvSpPr>
          <p:cNvPr id="5" name="TextBox 4">
            <a:extLst>
              <a:ext uri="{FF2B5EF4-FFF2-40B4-BE49-F238E27FC236}">
                <a16:creationId xmlns:a16="http://schemas.microsoft.com/office/drawing/2014/main" id="{A03A2AD8-8929-E63F-E20D-3B1464BD3987}"/>
              </a:ext>
            </a:extLst>
          </p:cNvPr>
          <p:cNvSpPr txBox="1"/>
          <p:nvPr/>
        </p:nvSpPr>
        <p:spPr>
          <a:xfrm>
            <a:off x="4179131" y="6416117"/>
            <a:ext cx="3833735" cy="369332"/>
          </a:xfrm>
          <a:prstGeom prst="rect">
            <a:avLst/>
          </a:prstGeom>
          <a:noFill/>
        </p:spPr>
        <p:txBody>
          <a:bodyPr wrap="square" rtlCol="0">
            <a:spAutoFit/>
          </a:bodyPr>
          <a:lstStyle/>
          <a:p>
            <a:pPr algn="ctr"/>
            <a:r>
              <a:rPr lang="en-US" dirty="0">
                <a:solidFill>
                  <a:schemeClr val="bg2">
                    <a:lumMod val="90000"/>
                  </a:schemeClr>
                </a:solidFill>
              </a:rPr>
              <a:t>Google search: ‘types of maps’</a:t>
            </a:r>
          </a:p>
        </p:txBody>
      </p:sp>
    </p:spTree>
    <p:extLst>
      <p:ext uri="{BB962C8B-B14F-4D97-AF65-F5344CB8AC3E}">
        <p14:creationId xmlns:p14="http://schemas.microsoft.com/office/powerpoint/2010/main" val="19608335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CA22FA9-6795-A5F6-82EF-B836033E4321}"/>
              </a:ext>
            </a:extLst>
          </p:cNvPr>
          <p:cNvSpPr>
            <a:spLocks noGrp="1"/>
          </p:cNvSpPr>
          <p:nvPr>
            <p:ph idx="1"/>
          </p:nvPr>
        </p:nvSpPr>
        <p:spPr>
          <a:xfrm>
            <a:off x="1049311" y="2460524"/>
            <a:ext cx="10304489" cy="3627627"/>
          </a:xfrm>
        </p:spPr>
        <p:txBody>
          <a:bodyPr>
            <a:normAutofit/>
          </a:bodyPr>
          <a:lstStyle/>
          <a:p>
            <a:pPr>
              <a:lnSpc>
                <a:spcPct val="120000"/>
              </a:lnSpc>
            </a:pPr>
            <a:r>
              <a:rPr lang="en-US" sz="2000" dirty="0">
                <a:solidFill>
                  <a:schemeClr val="bg2">
                    <a:lumMod val="50000"/>
                  </a:schemeClr>
                </a:solidFill>
                <a:latin typeface="Arial" panose="020B0604020202020204" pitchFamily="34" charset="0"/>
                <a:cs typeface="Arial" panose="020B0604020202020204" pitchFamily="34" charset="0"/>
              </a:rPr>
              <a:t>Mapping methods differ in and within sciences, social sciences, arts and humanities</a:t>
            </a:r>
          </a:p>
          <a:p>
            <a:pPr>
              <a:lnSpc>
                <a:spcPct val="120000"/>
              </a:lnSpc>
            </a:pPr>
            <a:r>
              <a:rPr lang="en-US" sz="2000" b="1" dirty="0">
                <a:solidFill>
                  <a:schemeClr val="bg2">
                    <a:lumMod val="50000"/>
                  </a:schemeClr>
                </a:solidFill>
                <a:latin typeface="Arial" panose="020B0604020202020204" pitchFamily="34" charset="0"/>
                <a:cs typeface="Arial" panose="020B0604020202020204" pitchFamily="34" charset="0"/>
              </a:rPr>
              <a:t>Thematic maps</a:t>
            </a:r>
            <a:r>
              <a:rPr lang="en-US" sz="2000" dirty="0">
                <a:solidFill>
                  <a:schemeClr val="bg2">
                    <a:lumMod val="50000"/>
                  </a:schemeClr>
                </a:solidFill>
                <a:latin typeface="Arial" panose="020B0604020202020204" pitchFamily="34" charset="0"/>
                <a:cs typeface="Arial" panose="020B0604020202020204" pitchFamily="34" charset="0"/>
              </a:rPr>
              <a:t> </a:t>
            </a:r>
            <a:r>
              <a:rPr lang="en-GB" sz="2000" b="0" i="0" dirty="0">
                <a:solidFill>
                  <a:schemeClr val="bg2">
                    <a:lumMod val="50000"/>
                  </a:schemeClr>
                </a:solidFill>
                <a:effectLst/>
                <a:latin typeface="Arial" panose="020B0604020202020204" pitchFamily="34" charset="0"/>
                <a:cs typeface="Arial" panose="020B0604020202020204" pitchFamily="34" charset="0"/>
              </a:rPr>
              <a:t>are single-topic maps that focus on specific themes or phenomena</a:t>
            </a:r>
            <a:endParaRPr lang="en-US" sz="2000" i="1" dirty="0">
              <a:solidFill>
                <a:schemeClr val="bg2">
                  <a:lumMod val="50000"/>
                </a:schemeClr>
              </a:solidFill>
              <a:latin typeface="Arial" panose="020B0604020202020204" pitchFamily="34" charset="0"/>
              <a:cs typeface="Arial" panose="020B0604020202020204" pitchFamily="34" charset="0"/>
            </a:endParaRPr>
          </a:p>
          <a:p>
            <a:pPr>
              <a:lnSpc>
                <a:spcPct val="120000"/>
              </a:lnSpc>
            </a:pPr>
            <a:endParaRPr lang="en-US" sz="2000" dirty="0">
              <a:solidFill>
                <a:schemeClr val="bg2">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0ED780C2-AF1A-4BC8-08F0-6C6915F62B2A}"/>
              </a:ext>
            </a:extLst>
          </p:cNvPr>
          <p:cNvSpPr/>
          <p:nvPr/>
        </p:nvSpPr>
        <p:spPr>
          <a:xfrm>
            <a:off x="466527" y="404734"/>
            <a:ext cx="11258944" cy="6011055"/>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70FA49CA-83F5-4AD0-CFE7-E47B7CCF3659}"/>
              </a:ext>
            </a:extLst>
          </p:cNvPr>
          <p:cNvSpPr>
            <a:spLocks noGrp="1"/>
          </p:cNvSpPr>
          <p:nvPr>
            <p:ph type="title"/>
          </p:nvPr>
        </p:nvSpPr>
        <p:spPr>
          <a:xfrm>
            <a:off x="838200" y="769848"/>
            <a:ext cx="10515600" cy="1325563"/>
          </a:xfrm>
        </p:spPr>
        <p:txBody>
          <a:bodyPr>
            <a:normAutofit/>
          </a:bodyPr>
          <a:lstStyle/>
          <a:p>
            <a:r>
              <a:rPr lang="en-US" sz="5400" dirty="0">
                <a:solidFill>
                  <a:schemeClr val="accent5"/>
                </a:solidFill>
              </a:rPr>
              <a:t>ways of mapping</a:t>
            </a:r>
          </a:p>
        </p:txBody>
      </p:sp>
    </p:spTree>
    <p:extLst>
      <p:ext uri="{BB962C8B-B14F-4D97-AF65-F5344CB8AC3E}">
        <p14:creationId xmlns:p14="http://schemas.microsoft.com/office/powerpoint/2010/main" val="12075649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6E0D39-394A-AC64-047B-8B9292632D7A}"/>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66C83B2E-7818-A46B-9995-9BD489A7A9F1}"/>
              </a:ext>
            </a:extLst>
          </p:cNvPr>
          <p:cNvSpPr>
            <a:spLocks noGrp="1"/>
          </p:cNvSpPr>
          <p:nvPr>
            <p:ph idx="1"/>
          </p:nvPr>
        </p:nvSpPr>
        <p:spPr>
          <a:xfrm>
            <a:off x="1049311" y="2460524"/>
            <a:ext cx="10304489" cy="3627627"/>
          </a:xfrm>
        </p:spPr>
        <p:txBody>
          <a:bodyPr>
            <a:normAutofit/>
          </a:bodyPr>
          <a:lstStyle/>
          <a:p>
            <a:pPr>
              <a:lnSpc>
                <a:spcPct val="120000"/>
              </a:lnSpc>
            </a:pPr>
            <a:r>
              <a:rPr lang="en-US" sz="2000" strike="sngStrike" dirty="0">
                <a:solidFill>
                  <a:schemeClr val="bg2">
                    <a:lumMod val="50000"/>
                  </a:schemeClr>
                </a:solidFill>
                <a:latin typeface="Arial" panose="020B0604020202020204" pitchFamily="34" charset="0"/>
                <a:cs typeface="Arial" panose="020B0604020202020204" pitchFamily="34" charset="0"/>
              </a:rPr>
              <a:t>Conventional</a:t>
            </a:r>
            <a:r>
              <a:rPr lang="en-US" sz="2000" dirty="0">
                <a:solidFill>
                  <a:schemeClr val="bg2">
                    <a:lumMod val="50000"/>
                  </a:schemeClr>
                </a:solidFill>
                <a:latin typeface="Arial" panose="020B0604020202020204" pitchFamily="34" charset="0"/>
                <a:cs typeface="Arial" panose="020B0604020202020204" pitchFamily="34" charset="0"/>
              </a:rPr>
              <a:t> cartography vs c</a:t>
            </a:r>
            <a:r>
              <a:rPr lang="en-US" sz="2000" b="1" dirty="0">
                <a:solidFill>
                  <a:schemeClr val="bg2">
                    <a:lumMod val="50000"/>
                  </a:schemeClr>
                </a:solidFill>
                <a:latin typeface="Arial" panose="020B0604020202020204" pitchFamily="34" charset="0"/>
                <a:cs typeface="Arial" panose="020B0604020202020204" pitchFamily="34" charset="0"/>
              </a:rPr>
              <a:t>ritical</a:t>
            </a:r>
            <a:r>
              <a:rPr lang="en-US" sz="2000" dirty="0">
                <a:solidFill>
                  <a:schemeClr val="bg2">
                    <a:lumMod val="50000"/>
                  </a:schemeClr>
                </a:solidFill>
                <a:latin typeface="Arial" panose="020B0604020202020204" pitchFamily="34" charset="0"/>
                <a:cs typeface="Arial" panose="020B0604020202020204" pitchFamily="34" charset="0"/>
              </a:rPr>
              <a:t> </a:t>
            </a:r>
            <a:r>
              <a:rPr lang="en-US" sz="2000" b="1" dirty="0">
                <a:solidFill>
                  <a:schemeClr val="bg2">
                    <a:lumMod val="50000"/>
                  </a:schemeClr>
                </a:solidFill>
                <a:latin typeface="Arial" panose="020B0604020202020204" pitchFamily="34" charset="0"/>
                <a:cs typeface="Arial" panose="020B0604020202020204" pitchFamily="34" charset="0"/>
              </a:rPr>
              <a:t>cartography</a:t>
            </a:r>
            <a:endParaRPr lang="en-US" sz="2000" dirty="0">
              <a:solidFill>
                <a:schemeClr val="bg2">
                  <a:lumMod val="50000"/>
                </a:schemeClr>
              </a:solidFill>
              <a:latin typeface="Arial" panose="020B0604020202020204" pitchFamily="34" charset="0"/>
              <a:cs typeface="Arial" panose="020B0604020202020204" pitchFamily="34" charset="0"/>
            </a:endParaRPr>
          </a:p>
          <a:p>
            <a:pPr>
              <a:lnSpc>
                <a:spcPct val="120000"/>
              </a:lnSpc>
            </a:pPr>
            <a:r>
              <a:rPr lang="en-US" sz="2000" dirty="0">
                <a:solidFill>
                  <a:schemeClr val="bg2">
                    <a:lumMod val="50000"/>
                  </a:schemeClr>
                </a:solidFill>
                <a:latin typeface="Arial" panose="020B0604020202020204" pitchFamily="34" charset="0"/>
                <a:cs typeface="Arial" panose="020B0604020202020204" pitchFamily="34" charset="0"/>
              </a:rPr>
              <a:t>One approach: </a:t>
            </a:r>
            <a:r>
              <a:rPr lang="en-US" sz="2000" b="1" dirty="0">
                <a:solidFill>
                  <a:schemeClr val="bg2">
                    <a:lumMod val="50000"/>
                  </a:schemeClr>
                </a:solidFill>
                <a:latin typeface="Arial" panose="020B0604020202020204" pitchFamily="34" charset="0"/>
                <a:cs typeface="Arial" panose="020B0604020202020204" pitchFamily="34" charset="0"/>
              </a:rPr>
              <a:t>counter-mapping</a:t>
            </a:r>
          </a:p>
          <a:p>
            <a:pPr marL="457200" lvl="1" indent="0">
              <a:lnSpc>
                <a:spcPct val="120000"/>
              </a:lnSpc>
              <a:buNone/>
            </a:pPr>
            <a:r>
              <a:rPr lang="en-GB" sz="2000" b="0" i="0" dirty="0">
                <a:solidFill>
                  <a:schemeClr val="bg2">
                    <a:lumMod val="50000"/>
                  </a:schemeClr>
                </a:solidFill>
                <a:effectLst/>
                <a:latin typeface="Arial" panose="020B0604020202020204" pitchFamily="34" charset="0"/>
                <a:cs typeface="Arial" panose="020B0604020202020204" pitchFamily="34" charset="0"/>
              </a:rPr>
              <a:t>Examples include attempts to protect territories, community mapping, and mapping by a relatively weak state to counter the resource claims of a stronger state.</a:t>
            </a:r>
          </a:p>
          <a:p>
            <a:pPr marL="457200" lvl="1" indent="0">
              <a:lnSpc>
                <a:spcPct val="120000"/>
              </a:lnSpc>
              <a:buNone/>
            </a:pPr>
            <a:r>
              <a:rPr lang="en-US" sz="2000" i="1" dirty="0">
                <a:solidFill>
                  <a:schemeClr val="bg2">
                    <a:lumMod val="50000"/>
                  </a:schemeClr>
                </a:solidFill>
                <a:latin typeface="Arial" panose="020B0604020202020204" pitchFamily="34" charset="0"/>
                <a:cs typeface="Arial" panose="020B0604020202020204" pitchFamily="34" charset="0"/>
              </a:rPr>
              <a:t>Conceptually, we might think about cartographic imaginaries of the chemical not existing in whitespace, being </a:t>
            </a:r>
            <a:r>
              <a:rPr lang="en-US" sz="2000" i="1" dirty="0" err="1">
                <a:solidFill>
                  <a:schemeClr val="bg2">
                    <a:lumMod val="50000"/>
                  </a:schemeClr>
                </a:solidFill>
                <a:latin typeface="Arial" panose="020B0604020202020204" pitchFamily="34" charset="0"/>
                <a:cs typeface="Arial" panose="020B0604020202020204" pitchFamily="34" charset="0"/>
              </a:rPr>
              <a:t>interscalar</a:t>
            </a:r>
            <a:r>
              <a:rPr lang="en-US" sz="2000" i="1" dirty="0">
                <a:solidFill>
                  <a:schemeClr val="bg2">
                    <a:lumMod val="50000"/>
                  </a:schemeClr>
                </a:solidFill>
                <a:latin typeface="Arial" panose="020B0604020202020204" pitchFamily="34" charset="0"/>
                <a:cs typeface="Arial" panose="020B0604020202020204" pitchFamily="34" charset="0"/>
              </a:rPr>
              <a:t> (Hecht), having nonlinear temporalities, intimately interweaving bodies and industries…</a:t>
            </a:r>
            <a:endParaRPr lang="en-US" sz="2000" dirty="0">
              <a:solidFill>
                <a:schemeClr val="bg2">
                  <a:lumMod val="50000"/>
                </a:schemeClr>
              </a:solidFill>
              <a:latin typeface="Arial" panose="020B0604020202020204" pitchFamily="34" charset="0"/>
              <a:cs typeface="Arial" panose="020B0604020202020204" pitchFamily="34" charset="0"/>
            </a:endParaRPr>
          </a:p>
        </p:txBody>
      </p:sp>
      <p:sp>
        <p:nvSpPr>
          <p:cNvPr id="8" name="Rectangle 7">
            <a:extLst>
              <a:ext uri="{FF2B5EF4-FFF2-40B4-BE49-F238E27FC236}">
                <a16:creationId xmlns:a16="http://schemas.microsoft.com/office/drawing/2014/main" id="{EA5DE933-B588-FC4B-6EED-F0428B745F71}"/>
              </a:ext>
            </a:extLst>
          </p:cNvPr>
          <p:cNvSpPr/>
          <p:nvPr/>
        </p:nvSpPr>
        <p:spPr>
          <a:xfrm>
            <a:off x="466527" y="404734"/>
            <a:ext cx="11258944" cy="6011055"/>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0E44E9B4-2F4E-4F33-CE56-5300294E69A7}"/>
              </a:ext>
            </a:extLst>
          </p:cNvPr>
          <p:cNvSpPr>
            <a:spLocks noGrp="1"/>
          </p:cNvSpPr>
          <p:nvPr>
            <p:ph type="title"/>
          </p:nvPr>
        </p:nvSpPr>
        <p:spPr>
          <a:xfrm>
            <a:off x="838200" y="769848"/>
            <a:ext cx="10515600" cy="1325563"/>
          </a:xfrm>
        </p:spPr>
        <p:txBody>
          <a:bodyPr>
            <a:normAutofit/>
          </a:bodyPr>
          <a:lstStyle/>
          <a:p>
            <a:r>
              <a:rPr lang="en-US" sz="5400" dirty="0">
                <a:solidFill>
                  <a:schemeClr val="accent5"/>
                </a:solidFill>
              </a:rPr>
              <a:t>ways of mapping</a:t>
            </a:r>
          </a:p>
        </p:txBody>
      </p:sp>
    </p:spTree>
    <p:extLst>
      <p:ext uri="{BB962C8B-B14F-4D97-AF65-F5344CB8AC3E}">
        <p14:creationId xmlns:p14="http://schemas.microsoft.com/office/powerpoint/2010/main" val="1823729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een lines with a circle and a circle&#10;&#10;Description automatically generated with medium confidence">
            <a:extLst>
              <a:ext uri="{FF2B5EF4-FFF2-40B4-BE49-F238E27FC236}">
                <a16:creationId xmlns:a16="http://schemas.microsoft.com/office/drawing/2014/main" id="{883B0357-7B2A-D80C-0FEC-BB3066BBCAC1}"/>
              </a:ext>
            </a:extLst>
          </p:cNvPr>
          <p:cNvPicPr>
            <a:picLocks noChangeAspect="1"/>
          </p:cNvPicPr>
          <p:nvPr/>
        </p:nvPicPr>
        <p:blipFill>
          <a:blip r:embed="rId2"/>
          <a:stretch>
            <a:fillRect/>
          </a:stretch>
        </p:blipFill>
        <p:spPr>
          <a:xfrm>
            <a:off x="466528" y="863221"/>
            <a:ext cx="11258943" cy="5131557"/>
          </a:xfrm>
          <a:prstGeom prst="rect">
            <a:avLst/>
          </a:prstGeom>
          <a:ln>
            <a:solidFill>
              <a:schemeClr val="bg2">
                <a:lumMod val="75000"/>
              </a:schemeClr>
            </a:solidFill>
          </a:ln>
        </p:spPr>
      </p:pic>
      <p:sp>
        <p:nvSpPr>
          <p:cNvPr id="6" name="TextBox 5">
            <a:extLst>
              <a:ext uri="{FF2B5EF4-FFF2-40B4-BE49-F238E27FC236}">
                <a16:creationId xmlns:a16="http://schemas.microsoft.com/office/drawing/2014/main" id="{2AEB7960-3E85-09BE-4431-AC8F7579B017}"/>
              </a:ext>
            </a:extLst>
          </p:cNvPr>
          <p:cNvSpPr txBox="1"/>
          <p:nvPr/>
        </p:nvSpPr>
        <p:spPr>
          <a:xfrm>
            <a:off x="5627699" y="6039748"/>
            <a:ext cx="6097772" cy="369332"/>
          </a:xfrm>
          <a:prstGeom prst="rect">
            <a:avLst/>
          </a:prstGeom>
          <a:noFill/>
        </p:spPr>
        <p:txBody>
          <a:bodyPr wrap="square">
            <a:spAutoFit/>
          </a:bodyPr>
          <a:lstStyle/>
          <a:p>
            <a:pPr algn="r"/>
            <a:r>
              <a:rPr lang="en-US" dirty="0">
                <a:solidFill>
                  <a:schemeClr val="bg2">
                    <a:lumMod val="90000"/>
                  </a:schemeClr>
                </a:solidFill>
              </a:rPr>
              <a:t>Worlds of Lithium, led by Cristobal </a:t>
            </a:r>
            <a:r>
              <a:rPr lang="en-US" dirty="0" err="1">
                <a:solidFill>
                  <a:schemeClr val="bg2">
                    <a:lumMod val="90000"/>
                  </a:schemeClr>
                </a:solidFill>
              </a:rPr>
              <a:t>Bonelli</a:t>
            </a:r>
            <a:r>
              <a:rPr lang="en-US" dirty="0">
                <a:solidFill>
                  <a:schemeClr val="bg2">
                    <a:lumMod val="90000"/>
                  </a:schemeClr>
                </a:solidFill>
              </a:rPr>
              <a:t>, </a:t>
            </a:r>
            <a:r>
              <a:rPr lang="en-US" dirty="0" err="1">
                <a:solidFill>
                  <a:schemeClr val="bg2">
                    <a:lumMod val="90000"/>
                  </a:schemeClr>
                </a:solidFill>
              </a:rPr>
              <a:t>UvA</a:t>
            </a:r>
            <a:endParaRPr lang="en-US" dirty="0">
              <a:solidFill>
                <a:schemeClr val="bg2">
                  <a:lumMod val="90000"/>
                </a:schemeClr>
              </a:solidFill>
            </a:endParaRPr>
          </a:p>
        </p:txBody>
      </p:sp>
    </p:spTree>
    <p:extLst>
      <p:ext uri="{BB962C8B-B14F-4D97-AF65-F5344CB8AC3E}">
        <p14:creationId xmlns:p14="http://schemas.microsoft.com/office/powerpoint/2010/main" val="2475094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rawing of a person and a house&#10;&#10;Description automatically generated">
            <a:extLst>
              <a:ext uri="{FF2B5EF4-FFF2-40B4-BE49-F238E27FC236}">
                <a16:creationId xmlns:a16="http://schemas.microsoft.com/office/drawing/2014/main" id="{2DE0ED52-C8C1-5F5D-FA62-282E6D577867}"/>
              </a:ext>
            </a:extLst>
          </p:cNvPr>
          <p:cNvPicPr>
            <a:picLocks noChangeAspect="1"/>
          </p:cNvPicPr>
          <p:nvPr/>
        </p:nvPicPr>
        <p:blipFill>
          <a:blip r:embed="rId2"/>
          <a:stretch>
            <a:fillRect/>
          </a:stretch>
        </p:blipFill>
        <p:spPr>
          <a:xfrm>
            <a:off x="1015607" y="527507"/>
            <a:ext cx="10160785" cy="5802986"/>
          </a:xfrm>
          <a:prstGeom prst="rect">
            <a:avLst/>
          </a:prstGeom>
          <a:ln>
            <a:solidFill>
              <a:schemeClr val="bg2">
                <a:lumMod val="75000"/>
              </a:schemeClr>
            </a:solidFill>
          </a:ln>
        </p:spPr>
      </p:pic>
      <p:sp>
        <p:nvSpPr>
          <p:cNvPr id="5" name="TextBox 4">
            <a:extLst>
              <a:ext uri="{FF2B5EF4-FFF2-40B4-BE49-F238E27FC236}">
                <a16:creationId xmlns:a16="http://schemas.microsoft.com/office/drawing/2014/main" id="{C89F9B47-C95D-30AE-AE38-7FA18C1ADC3E}"/>
              </a:ext>
            </a:extLst>
          </p:cNvPr>
          <p:cNvSpPr txBox="1"/>
          <p:nvPr/>
        </p:nvSpPr>
        <p:spPr>
          <a:xfrm>
            <a:off x="3853151" y="6381162"/>
            <a:ext cx="7323241" cy="369332"/>
          </a:xfrm>
          <a:prstGeom prst="rect">
            <a:avLst/>
          </a:prstGeom>
          <a:noFill/>
        </p:spPr>
        <p:txBody>
          <a:bodyPr wrap="square">
            <a:spAutoFit/>
          </a:bodyPr>
          <a:lstStyle/>
          <a:p>
            <a:pPr algn="r"/>
            <a:r>
              <a:rPr lang="en-US" dirty="0">
                <a:solidFill>
                  <a:schemeClr val="bg2">
                    <a:lumMod val="90000"/>
                  </a:schemeClr>
                </a:solidFill>
              </a:rPr>
              <a:t>Embodied Ecologies project, led by Anita Hardon, Wageningen</a:t>
            </a:r>
          </a:p>
        </p:txBody>
      </p:sp>
    </p:spTree>
    <p:extLst>
      <p:ext uri="{BB962C8B-B14F-4D97-AF65-F5344CB8AC3E}">
        <p14:creationId xmlns:p14="http://schemas.microsoft.com/office/powerpoint/2010/main" val="16852287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lose-up of a text&#10;&#10;Description automatically generated">
            <a:extLst>
              <a:ext uri="{FF2B5EF4-FFF2-40B4-BE49-F238E27FC236}">
                <a16:creationId xmlns:a16="http://schemas.microsoft.com/office/drawing/2014/main" id="{5EC454F0-83E4-E296-8C45-D0180611DA31}"/>
              </a:ext>
            </a:extLst>
          </p:cNvPr>
          <p:cNvPicPr>
            <a:picLocks noChangeAspect="1"/>
          </p:cNvPicPr>
          <p:nvPr/>
        </p:nvPicPr>
        <p:blipFill>
          <a:blip r:embed="rId2"/>
          <a:stretch>
            <a:fillRect/>
          </a:stretch>
        </p:blipFill>
        <p:spPr>
          <a:xfrm>
            <a:off x="984354" y="469365"/>
            <a:ext cx="10223292" cy="5673564"/>
          </a:xfrm>
          <a:prstGeom prst="rect">
            <a:avLst/>
          </a:prstGeom>
        </p:spPr>
      </p:pic>
      <p:sp>
        <p:nvSpPr>
          <p:cNvPr id="8" name="TextBox 7">
            <a:extLst>
              <a:ext uri="{FF2B5EF4-FFF2-40B4-BE49-F238E27FC236}">
                <a16:creationId xmlns:a16="http://schemas.microsoft.com/office/drawing/2014/main" id="{7CE52746-B5C2-873E-B607-1AF7A285C987}"/>
              </a:ext>
            </a:extLst>
          </p:cNvPr>
          <p:cNvSpPr txBox="1"/>
          <p:nvPr/>
        </p:nvSpPr>
        <p:spPr>
          <a:xfrm>
            <a:off x="3884405" y="6203969"/>
            <a:ext cx="7323241" cy="369332"/>
          </a:xfrm>
          <a:prstGeom prst="rect">
            <a:avLst/>
          </a:prstGeom>
          <a:noFill/>
        </p:spPr>
        <p:txBody>
          <a:bodyPr wrap="square">
            <a:spAutoFit/>
          </a:bodyPr>
          <a:lstStyle/>
          <a:p>
            <a:pPr algn="r"/>
            <a:r>
              <a:rPr lang="en-US" dirty="0">
                <a:solidFill>
                  <a:schemeClr val="bg2">
                    <a:lumMod val="90000"/>
                  </a:schemeClr>
                </a:solidFill>
              </a:rPr>
              <a:t>Concept map by artist Jemma </a:t>
            </a:r>
            <a:r>
              <a:rPr lang="en-US" dirty="0" err="1">
                <a:solidFill>
                  <a:schemeClr val="bg2">
                    <a:lumMod val="90000"/>
                  </a:schemeClr>
                </a:solidFill>
              </a:rPr>
              <a:t>Woolmore</a:t>
            </a:r>
            <a:endParaRPr lang="en-US" dirty="0">
              <a:solidFill>
                <a:schemeClr val="bg2">
                  <a:lumMod val="90000"/>
                </a:schemeClr>
              </a:solidFill>
            </a:endParaRPr>
          </a:p>
        </p:txBody>
      </p:sp>
    </p:spTree>
    <p:extLst>
      <p:ext uri="{BB962C8B-B14F-4D97-AF65-F5344CB8AC3E}">
        <p14:creationId xmlns:p14="http://schemas.microsoft.com/office/powerpoint/2010/main" val="209064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64EF5-0C2B-BB0F-4FAD-BBBD63A09B30}"/>
              </a:ext>
            </a:extLst>
          </p:cNvPr>
          <p:cNvSpPr>
            <a:spLocks noGrp="1"/>
          </p:cNvSpPr>
          <p:nvPr>
            <p:ph type="title"/>
          </p:nvPr>
        </p:nvSpPr>
        <p:spPr>
          <a:xfrm>
            <a:off x="838200" y="1300943"/>
            <a:ext cx="10515600" cy="1325563"/>
          </a:xfrm>
        </p:spPr>
        <p:txBody>
          <a:bodyPr/>
          <a:lstStyle/>
          <a:p>
            <a:r>
              <a:rPr lang="en-US" dirty="0">
                <a:solidFill>
                  <a:schemeClr val="accent5"/>
                </a:solidFill>
              </a:rPr>
              <a:t>Which mapping method or form of visualization appeals to </a:t>
            </a:r>
            <a:r>
              <a:rPr lang="en-US" b="1" dirty="0">
                <a:solidFill>
                  <a:schemeClr val="accent5"/>
                </a:solidFill>
              </a:rPr>
              <a:t>you</a:t>
            </a:r>
            <a:r>
              <a:rPr lang="en-US" dirty="0">
                <a:solidFill>
                  <a:schemeClr val="accent5"/>
                </a:solidFill>
              </a:rPr>
              <a:t> and why?</a:t>
            </a:r>
          </a:p>
        </p:txBody>
      </p:sp>
      <p:sp>
        <p:nvSpPr>
          <p:cNvPr id="3" name="Content Placeholder 2">
            <a:extLst>
              <a:ext uri="{FF2B5EF4-FFF2-40B4-BE49-F238E27FC236}">
                <a16:creationId xmlns:a16="http://schemas.microsoft.com/office/drawing/2014/main" id="{C937E0FD-38FB-EA32-68E0-F851FA9DE375}"/>
              </a:ext>
            </a:extLst>
          </p:cNvPr>
          <p:cNvSpPr>
            <a:spLocks noGrp="1"/>
          </p:cNvSpPr>
          <p:nvPr>
            <p:ph idx="1"/>
          </p:nvPr>
        </p:nvSpPr>
        <p:spPr>
          <a:xfrm>
            <a:off x="838200" y="3278551"/>
            <a:ext cx="10515600" cy="2278506"/>
          </a:xfrm>
        </p:spPr>
        <p:txBody>
          <a:bodyPr/>
          <a:lstStyle/>
          <a:p>
            <a:pPr marL="0" indent="0">
              <a:lnSpc>
                <a:spcPct val="120000"/>
              </a:lnSpc>
              <a:buNone/>
            </a:pPr>
            <a:r>
              <a:rPr lang="en-US" dirty="0">
                <a:solidFill>
                  <a:schemeClr val="bg2">
                    <a:lumMod val="50000"/>
                  </a:schemeClr>
                </a:solidFill>
              </a:rPr>
              <a:t>Three minutes to reflect and/or sketch an idea.</a:t>
            </a:r>
          </a:p>
          <a:p>
            <a:pPr marL="0" indent="0">
              <a:lnSpc>
                <a:spcPct val="120000"/>
              </a:lnSpc>
              <a:buNone/>
            </a:pPr>
            <a:r>
              <a:rPr lang="en-US" dirty="0">
                <a:solidFill>
                  <a:schemeClr val="bg2">
                    <a:lumMod val="50000"/>
                  </a:schemeClr>
                </a:solidFill>
              </a:rPr>
              <a:t>You can refer to the previous examples or think of your own method. </a:t>
            </a:r>
          </a:p>
          <a:p>
            <a:pPr marL="0" indent="0">
              <a:lnSpc>
                <a:spcPct val="120000"/>
              </a:lnSpc>
              <a:buNone/>
            </a:pPr>
            <a:r>
              <a:rPr lang="en-US" dirty="0">
                <a:solidFill>
                  <a:schemeClr val="bg2">
                    <a:lumMod val="50000"/>
                  </a:schemeClr>
                </a:solidFill>
              </a:rPr>
              <a:t>We will return to these ideas later…</a:t>
            </a:r>
          </a:p>
        </p:txBody>
      </p:sp>
    </p:spTree>
    <p:extLst>
      <p:ext uri="{BB962C8B-B14F-4D97-AF65-F5344CB8AC3E}">
        <p14:creationId xmlns:p14="http://schemas.microsoft.com/office/powerpoint/2010/main" val="3733149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52C85-933D-3770-2343-4F9152763A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880E11-780B-6254-C1A2-7E8A93479389}"/>
              </a:ext>
            </a:extLst>
          </p:cNvPr>
          <p:cNvSpPr>
            <a:spLocks noGrp="1"/>
          </p:cNvSpPr>
          <p:nvPr>
            <p:ph type="title"/>
          </p:nvPr>
        </p:nvSpPr>
        <p:spPr>
          <a:xfrm>
            <a:off x="838200" y="2766218"/>
            <a:ext cx="10515600" cy="1325563"/>
          </a:xfrm>
        </p:spPr>
        <p:txBody>
          <a:bodyPr/>
          <a:lstStyle/>
          <a:p>
            <a:r>
              <a:rPr lang="en-US"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working towards a prototype</a:t>
            </a:r>
            <a:endParaRPr lang="en-US" dirty="0">
              <a:solidFill>
                <a:schemeClr val="bg2">
                  <a:lumMod val="50000"/>
                </a:schemeClr>
              </a:solidFill>
            </a:endParaRPr>
          </a:p>
        </p:txBody>
      </p:sp>
    </p:spTree>
    <p:extLst>
      <p:ext uri="{BB962C8B-B14F-4D97-AF65-F5344CB8AC3E}">
        <p14:creationId xmlns:p14="http://schemas.microsoft.com/office/powerpoint/2010/main" val="2943167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E648-01C2-C9A3-EFB4-38FD3AE45045}"/>
              </a:ext>
            </a:extLst>
          </p:cNvPr>
          <p:cNvSpPr>
            <a:spLocks noGrp="1"/>
          </p:cNvSpPr>
          <p:nvPr>
            <p:ph type="title"/>
          </p:nvPr>
        </p:nvSpPr>
        <p:spPr>
          <a:xfrm>
            <a:off x="838200" y="2766218"/>
            <a:ext cx="10515600" cy="1325563"/>
          </a:xfrm>
        </p:spPr>
        <p:txBody>
          <a:bodyPr/>
          <a:lstStyle/>
          <a:p>
            <a:r>
              <a:rPr lang="en-US" sz="44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introduction</a:t>
            </a:r>
            <a:endParaRPr lang="en-US" dirty="0">
              <a:solidFill>
                <a:schemeClr val="bg2">
                  <a:lumMod val="50000"/>
                </a:schemeClr>
              </a:solidFill>
            </a:endParaRPr>
          </a:p>
        </p:txBody>
      </p:sp>
    </p:spTree>
    <p:extLst>
      <p:ext uri="{BB962C8B-B14F-4D97-AF65-F5344CB8AC3E}">
        <p14:creationId xmlns:p14="http://schemas.microsoft.com/office/powerpoint/2010/main" val="393922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4DF41A-107F-2096-4F1D-EC1A052FD1AA}"/>
            </a:ext>
          </a:extLst>
        </p:cNvPr>
        <p:cNvGrpSpPr/>
        <p:nvPr/>
      </p:nvGrpSpPr>
      <p:grpSpPr>
        <a:xfrm>
          <a:off x="0" y="0"/>
          <a:ext cx="0" cy="0"/>
          <a:chOff x="0" y="0"/>
          <a:chExt cx="0" cy="0"/>
        </a:xfrm>
      </p:grpSpPr>
      <p:sp>
        <p:nvSpPr>
          <p:cNvPr id="7" name="Content Placeholder 6">
            <a:extLst>
              <a:ext uri="{FF2B5EF4-FFF2-40B4-BE49-F238E27FC236}">
                <a16:creationId xmlns:a16="http://schemas.microsoft.com/office/drawing/2014/main" id="{8EB31F23-D5C4-3FB5-EFF7-BF1FBE8FA6A1}"/>
              </a:ext>
            </a:extLst>
          </p:cNvPr>
          <p:cNvSpPr>
            <a:spLocks noGrp="1"/>
          </p:cNvSpPr>
          <p:nvPr>
            <p:ph idx="1"/>
          </p:nvPr>
        </p:nvSpPr>
        <p:spPr>
          <a:xfrm>
            <a:off x="1049310" y="2133507"/>
            <a:ext cx="10304489" cy="1090534"/>
          </a:xfrm>
        </p:spPr>
        <p:txBody>
          <a:bodyPr>
            <a:normAutofit/>
          </a:bodyPr>
          <a:lstStyle/>
          <a:p>
            <a:pPr marL="0" indent="0" algn="l">
              <a:lnSpc>
                <a:spcPct val="150000"/>
              </a:lnSpc>
              <a:buNone/>
            </a:pPr>
            <a:r>
              <a:rPr lang="en-GB" sz="2000" b="0" i="1" dirty="0">
                <a:solidFill>
                  <a:schemeClr val="bg2">
                    <a:lumMod val="50000"/>
                  </a:schemeClr>
                </a:solidFill>
                <a:effectLst/>
                <a:latin typeface="Aptos" panose="020B0004020202020204" pitchFamily="34" charset="0"/>
              </a:rPr>
              <a:t>the overall experience of a person using a product such as a website or computer application, especially in terms of how easy or </a:t>
            </a:r>
            <a:r>
              <a:rPr lang="en-GB" sz="2000" b="0" i="1" u="none" strike="noStrike" dirty="0">
                <a:solidFill>
                  <a:schemeClr val="bg2">
                    <a:lumMod val="50000"/>
                  </a:schemeClr>
                </a:solidFill>
                <a:effectLst/>
                <a:latin typeface="Aptos" panose="020B0004020202020204" pitchFamily="34" charset="0"/>
              </a:rPr>
              <a:t>pleasing</a:t>
            </a:r>
            <a:r>
              <a:rPr lang="en-GB" sz="2000" b="0" i="1" dirty="0">
                <a:solidFill>
                  <a:schemeClr val="bg2">
                    <a:lumMod val="50000"/>
                  </a:schemeClr>
                </a:solidFill>
                <a:effectLst/>
                <a:latin typeface="Aptos" panose="020B0004020202020204" pitchFamily="34" charset="0"/>
              </a:rPr>
              <a:t> it is to use. (OED)</a:t>
            </a:r>
          </a:p>
        </p:txBody>
      </p:sp>
      <p:sp>
        <p:nvSpPr>
          <p:cNvPr id="8" name="Rectangle 7">
            <a:extLst>
              <a:ext uri="{FF2B5EF4-FFF2-40B4-BE49-F238E27FC236}">
                <a16:creationId xmlns:a16="http://schemas.microsoft.com/office/drawing/2014/main" id="{AE5F97AF-D619-F743-3B95-05D2E6D10778}"/>
              </a:ext>
            </a:extLst>
          </p:cNvPr>
          <p:cNvSpPr/>
          <p:nvPr/>
        </p:nvSpPr>
        <p:spPr>
          <a:xfrm>
            <a:off x="466527" y="404734"/>
            <a:ext cx="11258944" cy="6011055"/>
          </a:xfrm>
          <a:prstGeom prst="rect">
            <a:avLst/>
          </a:prstGeom>
          <a:noFill/>
          <a:ln>
            <a:solidFill>
              <a:schemeClr val="bg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59A6A0-EDB4-D47A-4E1A-E53183F78059}"/>
              </a:ext>
            </a:extLst>
          </p:cNvPr>
          <p:cNvSpPr txBox="1"/>
          <p:nvPr/>
        </p:nvSpPr>
        <p:spPr>
          <a:xfrm>
            <a:off x="1049310" y="3429000"/>
            <a:ext cx="9908499" cy="2356222"/>
          </a:xfrm>
          <a:prstGeom prst="rect">
            <a:avLst/>
          </a:prstGeom>
          <a:noFill/>
        </p:spPr>
        <p:txBody>
          <a:bodyPr wrap="square" numCol="2">
            <a:spAutoFit/>
          </a:bodyPr>
          <a:lstStyle/>
          <a:p>
            <a:pPr marL="285750" indent="-285750">
              <a:lnSpc>
                <a:spcPct val="150000"/>
              </a:lnSpc>
              <a:buFont typeface="Arial" panose="020B0604020202020204" pitchFamily="34" charset="0"/>
              <a:buChar char="•"/>
            </a:pPr>
            <a:r>
              <a:rPr lang="en-GB" sz="2000" dirty="0">
                <a:solidFill>
                  <a:schemeClr val="bg2">
                    <a:lumMod val="50000"/>
                  </a:schemeClr>
                </a:solidFill>
                <a:latin typeface="Aptos" panose="020B0004020202020204" pitchFamily="34" charset="0"/>
              </a:rPr>
              <a:t>Tailors content to audience needs</a:t>
            </a:r>
          </a:p>
          <a:p>
            <a:pPr marL="285750" indent="-285750">
              <a:lnSpc>
                <a:spcPct val="150000"/>
              </a:lnSpc>
              <a:buFont typeface="Arial" panose="020B0604020202020204" pitchFamily="34" charset="0"/>
              <a:buChar char="•"/>
            </a:pPr>
            <a:r>
              <a:rPr lang="en-GB" sz="2000" dirty="0">
                <a:solidFill>
                  <a:schemeClr val="bg2">
                    <a:lumMod val="50000"/>
                  </a:schemeClr>
                </a:solidFill>
                <a:latin typeface="Aptos" panose="020B0004020202020204" pitchFamily="34" charset="0"/>
              </a:rPr>
              <a:t>Boosts engagement and action</a:t>
            </a:r>
          </a:p>
          <a:p>
            <a:pPr marL="285750" indent="-285750">
              <a:lnSpc>
                <a:spcPct val="150000"/>
              </a:lnSpc>
              <a:buFont typeface="Arial" panose="020B0604020202020204" pitchFamily="34" charset="0"/>
              <a:buChar char="•"/>
            </a:pPr>
            <a:r>
              <a:rPr lang="en-GB" sz="2000" dirty="0">
                <a:solidFill>
                  <a:schemeClr val="bg2">
                    <a:lumMod val="50000"/>
                  </a:schemeClr>
                </a:solidFill>
                <a:latin typeface="Aptos" panose="020B0004020202020204" pitchFamily="34" charset="0"/>
              </a:rPr>
              <a:t>Ensures accessibility and inclusivity</a:t>
            </a:r>
          </a:p>
          <a:p>
            <a:pPr marL="285750" indent="-285750">
              <a:lnSpc>
                <a:spcPct val="150000"/>
              </a:lnSpc>
              <a:buFont typeface="Arial" panose="020B0604020202020204" pitchFamily="34" charset="0"/>
              <a:buChar char="•"/>
            </a:pPr>
            <a:r>
              <a:rPr lang="en-GB" sz="2000" dirty="0">
                <a:solidFill>
                  <a:schemeClr val="bg2">
                    <a:lumMod val="50000"/>
                  </a:schemeClr>
                </a:solidFill>
                <a:latin typeface="Aptos" panose="020B0004020202020204" pitchFamily="34" charset="0"/>
              </a:rPr>
              <a:t>Builds trust and credibility</a:t>
            </a:r>
          </a:p>
          <a:p>
            <a:pPr marL="285750" indent="-285750">
              <a:lnSpc>
                <a:spcPct val="150000"/>
              </a:lnSpc>
              <a:buFont typeface="Arial" panose="020B0604020202020204" pitchFamily="34" charset="0"/>
              <a:buChar char="•"/>
            </a:pPr>
            <a:r>
              <a:rPr lang="en-GB" sz="2000" dirty="0">
                <a:solidFill>
                  <a:schemeClr val="bg2">
                    <a:lumMod val="50000"/>
                  </a:schemeClr>
                </a:solidFill>
                <a:latin typeface="Aptos" panose="020B0004020202020204" pitchFamily="34" charset="0"/>
              </a:rPr>
              <a:t>Guides effective design and navigation</a:t>
            </a:r>
          </a:p>
          <a:p>
            <a:pPr marL="285750" indent="-285750">
              <a:lnSpc>
                <a:spcPct val="150000"/>
              </a:lnSpc>
              <a:buFont typeface="Arial" panose="020B0604020202020204" pitchFamily="34" charset="0"/>
              <a:buChar char="•"/>
            </a:pPr>
            <a:r>
              <a:rPr lang="en-GB" sz="2000" dirty="0">
                <a:solidFill>
                  <a:schemeClr val="bg2">
                    <a:lumMod val="50000"/>
                  </a:schemeClr>
                </a:solidFill>
                <a:latin typeface="Aptos" panose="020B0004020202020204" pitchFamily="34" charset="0"/>
              </a:rPr>
              <a:t>Supports targeted outreach and growth</a:t>
            </a:r>
          </a:p>
          <a:p>
            <a:pPr marL="285750" indent="-285750">
              <a:lnSpc>
                <a:spcPct val="150000"/>
              </a:lnSpc>
              <a:buFont typeface="Arial" panose="020B0604020202020204" pitchFamily="34" charset="0"/>
              <a:buChar char="•"/>
            </a:pPr>
            <a:r>
              <a:rPr lang="en-GB" sz="2000" dirty="0">
                <a:solidFill>
                  <a:schemeClr val="bg2">
                    <a:lumMod val="50000"/>
                  </a:schemeClr>
                </a:solidFill>
                <a:latin typeface="Aptos" panose="020B0004020202020204" pitchFamily="34" charset="0"/>
              </a:rPr>
              <a:t>Focuses resources efficiently</a:t>
            </a:r>
          </a:p>
          <a:p>
            <a:pPr marL="285750" indent="-285750">
              <a:lnSpc>
                <a:spcPct val="150000"/>
              </a:lnSpc>
              <a:buFont typeface="Arial" panose="020B0604020202020204" pitchFamily="34" charset="0"/>
              <a:buChar char="•"/>
            </a:pPr>
            <a:r>
              <a:rPr lang="en-GB" sz="2000" dirty="0">
                <a:solidFill>
                  <a:schemeClr val="bg2">
                    <a:lumMod val="50000"/>
                  </a:schemeClr>
                </a:solidFill>
                <a:latin typeface="Aptos" panose="020B0004020202020204" pitchFamily="34" charset="0"/>
              </a:rPr>
              <a:t>Enables impact measurement and improvement</a:t>
            </a:r>
            <a:endParaRPr lang="en-US" sz="2000" dirty="0"/>
          </a:p>
        </p:txBody>
      </p:sp>
      <p:sp>
        <p:nvSpPr>
          <p:cNvPr id="6" name="Title 5">
            <a:extLst>
              <a:ext uri="{FF2B5EF4-FFF2-40B4-BE49-F238E27FC236}">
                <a16:creationId xmlns:a16="http://schemas.microsoft.com/office/drawing/2014/main" id="{23EA9993-DC34-024C-BE7B-9D1A0C4A91C3}"/>
              </a:ext>
            </a:extLst>
          </p:cNvPr>
          <p:cNvSpPr>
            <a:spLocks noGrp="1"/>
          </p:cNvSpPr>
          <p:nvPr>
            <p:ph type="title"/>
          </p:nvPr>
        </p:nvSpPr>
        <p:spPr>
          <a:xfrm>
            <a:off x="838199" y="781711"/>
            <a:ext cx="10515600" cy="1325563"/>
          </a:xfrm>
        </p:spPr>
        <p:txBody>
          <a:bodyPr/>
          <a:lstStyle/>
          <a:p>
            <a:r>
              <a:rPr lang="en-US" dirty="0">
                <a:solidFill>
                  <a:schemeClr val="accent5"/>
                </a:solidFill>
              </a:rPr>
              <a:t>user experience is key</a:t>
            </a:r>
          </a:p>
        </p:txBody>
      </p:sp>
    </p:spTree>
    <p:extLst>
      <p:ext uri="{BB962C8B-B14F-4D97-AF65-F5344CB8AC3E}">
        <p14:creationId xmlns:p14="http://schemas.microsoft.com/office/powerpoint/2010/main" val="1546976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8" name="Picture 6" descr="A person wearing a hard hat&#10;&#10;Description automatically generated">
            <a:extLst>
              <a:ext uri="{FF2B5EF4-FFF2-40B4-BE49-F238E27FC236}">
                <a16:creationId xmlns:a16="http://schemas.microsoft.com/office/drawing/2014/main" id="{45AE96CD-A9D2-D18D-8909-CE547D65974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4692" r="-2" b="8023"/>
          <a:stretch>
            <a:fillRect/>
          </a:stretch>
        </p:blipFill>
        <p:spPr bwMode="auto">
          <a:xfrm>
            <a:off x="4493436" y="243"/>
            <a:ext cx="7698564" cy="3346705"/>
          </a:xfrm>
          <a:custGeom>
            <a:avLst/>
            <a:gdLst/>
            <a:ahLst/>
            <a:cxnLst/>
            <a:rect l="l" t="t" r="r" b="b"/>
            <a:pathLst>
              <a:path w="7698564" h="3346705">
                <a:moveTo>
                  <a:pt x="1549963" y="0"/>
                </a:moveTo>
                <a:lnTo>
                  <a:pt x="1555540" y="0"/>
                </a:lnTo>
                <a:lnTo>
                  <a:pt x="2621768" y="0"/>
                </a:lnTo>
                <a:lnTo>
                  <a:pt x="6451640" y="0"/>
                </a:lnTo>
                <a:lnTo>
                  <a:pt x="6451640" y="479"/>
                </a:lnTo>
                <a:lnTo>
                  <a:pt x="7698564" y="479"/>
                </a:lnTo>
                <a:lnTo>
                  <a:pt x="7698564"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8194" name="Picture 2" descr="How Might We – Exercise and Examples">
            <a:extLst>
              <a:ext uri="{FF2B5EF4-FFF2-40B4-BE49-F238E27FC236}">
                <a16:creationId xmlns:a16="http://schemas.microsoft.com/office/drawing/2014/main" id="{8BD998B5-3C1E-1DF9-8F5B-D59BF7675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533" r="-3" b="13902"/>
          <a:stretch>
            <a:fillRect/>
          </a:stretch>
        </p:blipFill>
        <p:spPr bwMode="auto">
          <a:xfrm>
            <a:off x="20" y="10"/>
            <a:ext cx="5859777" cy="3346695"/>
          </a:xfrm>
          <a:custGeom>
            <a:avLst/>
            <a:gdLst/>
            <a:ahLst/>
            <a:cxnLst/>
            <a:rect l="l" t="t" r="r" b="b"/>
            <a:pathLst>
              <a:path w="5859797" h="3346705">
                <a:moveTo>
                  <a:pt x="0" y="0"/>
                </a:moveTo>
                <a:lnTo>
                  <a:pt x="5859797" y="0"/>
                </a:lnTo>
                <a:lnTo>
                  <a:pt x="4309834" y="3346705"/>
                </a:lnTo>
                <a:lnTo>
                  <a:pt x="4304257" y="3346705"/>
                </a:lnTo>
                <a:lnTo>
                  <a:pt x="3238029"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8204" name="Picture 12" descr="The Definitive Guide to User Persona Research">
            <a:extLst>
              <a:ext uri="{FF2B5EF4-FFF2-40B4-BE49-F238E27FC236}">
                <a16:creationId xmlns:a16="http://schemas.microsoft.com/office/drawing/2014/main" id="{A70CA266-D20A-493D-7007-4922AF27F0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5897" r="2" b="22494"/>
          <a:stretch>
            <a:fillRect/>
          </a:stretch>
        </p:blipFill>
        <p:spPr bwMode="auto">
          <a:xfrm>
            <a:off x="6350089" y="3511295"/>
            <a:ext cx="5841911" cy="3346705"/>
          </a:xfrm>
          <a:custGeom>
            <a:avLst/>
            <a:gdLst/>
            <a:ahLst/>
            <a:cxnLst/>
            <a:rect l="l" t="t" r="r" b="b"/>
            <a:pathLst>
              <a:path w="5841911" h="3346705">
                <a:moveTo>
                  <a:pt x="1549963" y="0"/>
                </a:moveTo>
                <a:lnTo>
                  <a:pt x="1555540" y="0"/>
                </a:lnTo>
                <a:lnTo>
                  <a:pt x="2621768" y="0"/>
                </a:lnTo>
                <a:lnTo>
                  <a:pt x="5841911" y="0"/>
                </a:lnTo>
                <a:lnTo>
                  <a:pt x="5841911" y="3346705"/>
                </a:lnTo>
                <a:lnTo>
                  <a:pt x="0" y="3346705"/>
                </a:lnTo>
                <a:close/>
              </a:path>
            </a:pathLst>
          </a:custGeom>
          <a:noFill/>
          <a:extLst>
            <a:ext uri="{909E8E84-426E-40DD-AFC4-6F175D3DCCD1}">
              <a14:hiddenFill xmlns:a14="http://schemas.microsoft.com/office/drawing/2010/main">
                <a:solidFill>
                  <a:srgbClr val="FFFFFF"/>
                </a:solidFill>
              </a14:hiddenFill>
            </a:ext>
          </a:extLst>
        </p:spPr>
      </p:pic>
      <p:pic>
        <p:nvPicPr>
          <p:cNvPr id="8200" name="Picture 8" descr="A person with her hands on her chin&#10;&#10;Description automatically generated">
            <a:extLst>
              <a:ext uri="{FF2B5EF4-FFF2-40B4-BE49-F238E27FC236}">
                <a16:creationId xmlns:a16="http://schemas.microsoft.com/office/drawing/2014/main" id="{08E58E0C-4E44-7C0C-F10B-9E0716D1B6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068" r="-2" b="35919"/>
          <a:stretch>
            <a:fillRect/>
          </a:stretch>
        </p:blipFill>
        <p:spPr bwMode="auto">
          <a:xfrm>
            <a:off x="20" y="3511295"/>
            <a:ext cx="7698544" cy="3346705"/>
          </a:xfrm>
          <a:custGeom>
            <a:avLst/>
            <a:gdLst/>
            <a:ahLst/>
            <a:cxnLst/>
            <a:rect l="l" t="t" r="r" b="b"/>
            <a:pathLst>
              <a:path w="7698564" h="3346705">
                <a:moveTo>
                  <a:pt x="0" y="0"/>
                </a:moveTo>
                <a:lnTo>
                  <a:pt x="7698564" y="0"/>
                </a:lnTo>
                <a:lnTo>
                  <a:pt x="6148601" y="3346705"/>
                </a:lnTo>
                <a:lnTo>
                  <a:pt x="6143024" y="3346705"/>
                </a:lnTo>
                <a:lnTo>
                  <a:pt x="5076796" y="3346705"/>
                </a:lnTo>
                <a:lnTo>
                  <a:pt x="1246924" y="3346705"/>
                </a:lnTo>
                <a:lnTo>
                  <a:pt x="1246924" y="3346226"/>
                </a:lnTo>
                <a:lnTo>
                  <a:pt x="0" y="3346226"/>
                </a:lnTo>
                <a:close/>
              </a:path>
            </a:pathLst>
          </a:cu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C4E0CD1-F0F0-2DE9-CE81-42D3DA459F8A}"/>
              </a:ext>
            </a:extLst>
          </p:cNvPr>
          <p:cNvSpPr/>
          <p:nvPr/>
        </p:nvSpPr>
        <p:spPr>
          <a:xfrm>
            <a:off x="3049468" y="2747698"/>
            <a:ext cx="4867963" cy="7633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accent5"/>
                </a:solidFill>
              </a:rPr>
              <a:t>(must have funky glasses)</a:t>
            </a:r>
          </a:p>
        </p:txBody>
      </p:sp>
    </p:spTree>
    <p:extLst>
      <p:ext uri="{BB962C8B-B14F-4D97-AF65-F5344CB8AC3E}">
        <p14:creationId xmlns:p14="http://schemas.microsoft.com/office/powerpoint/2010/main" val="3898450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804121-0C17-B6CB-1179-E0E6FF27A068}"/>
              </a:ext>
            </a:extLst>
          </p:cNvPr>
          <p:cNvSpPr>
            <a:spLocks noGrp="1"/>
          </p:cNvSpPr>
          <p:nvPr>
            <p:ph type="title"/>
          </p:nvPr>
        </p:nvSpPr>
        <p:spPr>
          <a:xfrm>
            <a:off x="554636" y="384383"/>
            <a:ext cx="5367728" cy="1009702"/>
          </a:xfrm>
        </p:spPr>
        <p:txBody>
          <a:bodyPr/>
          <a:lstStyle/>
          <a:p>
            <a:r>
              <a:rPr lang="en-US" dirty="0">
                <a:solidFill>
                  <a:schemeClr val="accent5"/>
                </a:solidFill>
              </a:rPr>
              <a:t>user persona exercise</a:t>
            </a:r>
          </a:p>
        </p:txBody>
      </p:sp>
      <p:pic>
        <p:nvPicPr>
          <p:cNvPr id="4" name="Picture 3">
            <a:extLst>
              <a:ext uri="{FF2B5EF4-FFF2-40B4-BE49-F238E27FC236}">
                <a16:creationId xmlns:a16="http://schemas.microsoft.com/office/drawing/2014/main" id="{A12D7EA9-79E2-19C6-13AC-FFB17425EEA0}"/>
              </a:ext>
            </a:extLst>
          </p:cNvPr>
          <p:cNvPicPr>
            <a:picLocks noChangeAspect="1"/>
          </p:cNvPicPr>
          <p:nvPr/>
        </p:nvPicPr>
        <p:blipFill>
          <a:blip r:embed="rId2"/>
          <a:stretch>
            <a:fillRect/>
          </a:stretch>
        </p:blipFill>
        <p:spPr>
          <a:xfrm>
            <a:off x="7028966" y="384383"/>
            <a:ext cx="4720199" cy="6108492"/>
          </a:xfrm>
          <a:prstGeom prst="rect">
            <a:avLst/>
          </a:prstGeom>
          <a:solidFill>
            <a:schemeClr val="bg2">
              <a:alpha val="24267"/>
            </a:schemeClr>
          </a:solidFill>
          <a:ln>
            <a:solidFill>
              <a:schemeClr val="tx1"/>
            </a:solidFill>
          </a:ln>
        </p:spPr>
      </p:pic>
      <p:sp>
        <p:nvSpPr>
          <p:cNvPr id="5" name="TextBox 4">
            <a:extLst>
              <a:ext uri="{FF2B5EF4-FFF2-40B4-BE49-F238E27FC236}">
                <a16:creationId xmlns:a16="http://schemas.microsoft.com/office/drawing/2014/main" id="{82F2A327-83D9-3EAE-7EF3-5CD9F763F294}"/>
              </a:ext>
            </a:extLst>
          </p:cNvPr>
          <p:cNvSpPr txBox="1"/>
          <p:nvPr/>
        </p:nvSpPr>
        <p:spPr>
          <a:xfrm>
            <a:off x="554636" y="1414562"/>
            <a:ext cx="6130977" cy="5078313"/>
          </a:xfrm>
          <a:prstGeom prst="rect">
            <a:avLst/>
          </a:prstGeom>
          <a:noFill/>
        </p:spPr>
        <p:txBody>
          <a:bodyPr wrap="square" rtlCol="0">
            <a:spAutoFit/>
          </a:bodyPr>
          <a:lstStyle/>
          <a:p>
            <a:pPr marL="285750" indent="-285750" algn="l">
              <a:buFont typeface="Arial" panose="020B0604020202020204" pitchFamily="34" charset="0"/>
              <a:buChar char="•"/>
            </a:pPr>
            <a:r>
              <a:rPr lang="en-GB" b="0" i="0" dirty="0">
                <a:solidFill>
                  <a:schemeClr val="bg2">
                    <a:lumMod val="50000"/>
                  </a:schemeClr>
                </a:solidFill>
                <a:effectLst/>
                <a:latin typeface="Source Sans Pro" panose="020B0503030403020204" pitchFamily="34" charset="0"/>
              </a:rPr>
              <a:t>Who are they?</a:t>
            </a:r>
          </a:p>
          <a:p>
            <a:pPr marL="285750" indent="-285750" algn="l">
              <a:buFont typeface="Arial" panose="020B0604020202020204" pitchFamily="34" charset="0"/>
              <a:buChar char="•"/>
            </a:pPr>
            <a:r>
              <a:rPr lang="en-GB" b="0" i="0" dirty="0">
                <a:solidFill>
                  <a:schemeClr val="bg2">
                    <a:lumMod val="50000"/>
                  </a:schemeClr>
                </a:solidFill>
                <a:effectLst/>
                <a:latin typeface="Source Sans Pro" panose="020B0503030403020204" pitchFamily="34" charset="0"/>
              </a:rPr>
              <a:t>Where are they learning about your resource or effort?</a:t>
            </a:r>
          </a:p>
          <a:p>
            <a:pPr marL="285750" indent="-285750" algn="l">
              <a:buFont typeface="Arial" panose="020B0604020202020204" pitchFamily="34" charset="0"/>
              <a:buChar char="•"/>
            </a:pPr>
            <a:r>
              <a:rPr lang="en-GB" b="0" i="0" dirty="0">
                <a:solidFill>
                  <a:schemeClr val="bg2">
                    <a:lumMod val="50000"/>
                  </a:schemeClr>
                </a:solidFill>
                <a:effectLst/>
                <a:latin typeface="Source Sans Pro" panose="020B0503030403020204" pitchFamily="34" charset="0"/>
              </a:rPr>
              <a:t>Why are they coming to use it, or why would they get involved?</a:t>
            </a:r>
          </a:p>
          <a:p>
            <a:pPr marL="285750" indent="-285750" algn="l">
              <a:buFont typeface="Arial" panose="020B0604020202020204" pitchFamily="34" charset="0"/>
              <a:buChar char="•"/>
            </a:pPr>
            <a:r>
              <a:rPr lang="en-GB" b="0" i="0" dirty="0">
                <a:solidFill>
                  <a:schemeClr val="bg2">
                    <a:lumMod val="50000"/>
                  </a:schemeClr>
                </a:solidFill>
                <a:effectLst/>
                <a:latin typeface="Source Sans Pro" panose="020B0503030403020204" pitchFamily="34" charset="0"/>
              </a:rPr>
              <a:t>How will they use your resource? Or how will they benefit from getting involved?</a:t>
            </a:r>
          </a:p>
          <a:p>
            <a:pPr marL="285750" indent="-285750" algn="l">
              <a:buFont typeface="Arial" panose="020B0604020202020204" pitchFamily="34" charset="0"/>
              <a:buChar char="•"/>
            </a:pPr>
            <a:r>
              <a:rPr lang="en-GB" b="0" i="0" dirty="0">
                <a:solidFill>
                  <a:schemeClr val="bg2">
                    <a:lumMod val="50000"/>
                  </a:schemeClr>
                </a:solidFill>
                <a:effectLst/>
                <a:latin typeface="Source Sans Pro" panose="020B0503030403020204" pitchFamily="34" charset="0"/>
              </a:rPr>
              <a:t>What are the questions they might be coming to answer?</a:t>
            </a:r>
          </a:p>
          <a:p>
            <a:pPr marL="285750" indent="-285750" algn="l">
              <a:buFont typeface="Arial" panose="020B0604020202020204" pitchFamily="34" charset="0"/>
              <a:buChar char="•"/>
            </a:pPr>
            <a:r>
              <a:rPr lang="en-GB" dirty="0">
                <a:solidFill>
                  <a:schemeClr val="bg2">
                    <a:lumMod val="50000"/>
                  </a:schemeClr>
                </a:solidFill>
                <a:latin typeface="Source Sans Pro" panose="020B0503030403020204" pitchFamily="34" charset="0"/>
              </a:rPr>
              <a:t>Any other details?</a:t>
            </a:r>
            <a:endParaRPr lang="en-GB" b="0" i="0" dirty="0">
              <a:solidFill>
                <a:schemeClr val="bg2">
                  <a:lumMod val="50000"/>
                </a:schemeClr>
              </a:solidFill>
              <a:effectLst/>
              <a:latin typeface="Source Sans Pro" panose="020B0503030403020204" pitchFamily="34" charset="0"/>
            </a:endParaRPr>
          </a:p>
          <a:p>
            <a:pPr algn="l"/>
            <a:endParaRPr lang="en-GB" dirty="0">
              <a:solidFill>
                <a:schemeClr val="bg2">
                  <a:lumMod val="50000"/>
                </a:schemeClr>
              </a:solidFill>
              <a:latin typeface="Source Sans Pro" panose="020B0503030403020204" pitchFamily="34" charset="0"/>
            </a:endParaRPr>
          </a:p>
          <a:p>
            <a:pPr algn="l"/>
            <a:r>
              <a:rPr lang="en-GB" b="0" i="0" dirty="0">
                <a:solidFill>
                  <a:schemeClr val="bg2">
                    <a:lumMod val="50000"/>
                  </a:schemeClr>
                </a:solidFill>
                <a:effectLst/>
                <a:latin typeface="Source Sans Pro" panose="020B0503030403020204" pitchFamily="34" charset="0"/>
              </a:rPr>
              <a:t>Put an x on the line between the two types.</a:t>
            </a:r>
          </a:p>
          <a:p>
            <a:pPr algn="l"/>
            <a:endParaRPr lang="en-GB" b="0" i="0" dirty="0">
              <a:solidFill>
                <a:schemeClr val="bg2">
                  <a:lumMod val="50000"/>
                </a:schemeClr>
              </a:solidFill>
              <a:effectLst/>
              <a:latin typeface="Source Sans Pro" panose="020B0503030403020204" pitchFamily="34" charset="0"/>
            </a:endParaRPr>
          </a:p>
          <a:p>
            <a:pPr algn="l"/>
            <a:r>
              <a:rPr lang="en-GB" b="0" i="0" dirty="0">
                <a:solidFill>
                  <a:schemeClr val="bg2">
                    <a:lumMod val="50000"/>
                  </a:schemeClr>
                </a:solidFill>
                <a:effectLst/>
                <a:latin typeface="Source Sans Pro" panose="020B0503030403020204" pitchFamily="34" charset="0"/>
              </a:rPr>
              <a:t>TECHNOCRAT ———————– ACTIVIST</a:t>
            </a:r>
          </a:p>
          <a:p>
            <a:pPr algn="l"/>
            <a:r>
              <a:rPr lang="en-GB" b="0" i="0" dirty="0">
                <a:solidFill>
                  <a:schemeClr val="bg2">
                    <a:lumMod val="50000"/>
                  </a:schemeClr>
                </a:solidFill>
                <a:effectLst/>
                <a:latin typeface="Source Sans Pro" panose="020B0503030403020204" pitchFamily="34" charset="0"/>
              </a:rPr>
              <a:t>RISK TAKER ————————– CAUTIOUS</a:t>
            </a:r>
          </a:p>
          <a:p>
            <a:pPr algn="l"/>
            <a:r>
              <a:rPr lang="en-GB" b="0" i="0" dirty="0">
                <a:solidFill>
                  <a:schemeClr val="bg2">
                    <a:lumMod val="50000"/>
                  </a:schemeClr>
                </a:solidFill>
                <a:effectLst/>
                <a:latin typeface="Source Sans Pro" panose="020B0503030403020204" pitchFamily="34" charset="0"/>
              </a:rPr>
              <a:t>FACTS —————————– NARRATIVE</a:t>
            </a:r>
          </a:p>
          <a:p>
            <a:pPr algn="l"/>
            <a:r>
              <a:rPr lang="en-GB" b="0" i="0" dirty="0">
                <a:solidFill>
                  <a:schemeClr val="bg2">
                    <a:lumMod val="50000"/>
                  </a:schemeClr>
                </a:solidFill>
                <a:effectLst/>
                <a:latin typeface="Source Sans Pro" panose="020B0503030403020204" pitchFamily="34" charset="0"/>
              </a:rPr>
              <a:t>STABILITY ————————- SOCIAL JUSTICE</a:t>
            </a:r>
          </a:p>
          <a:p>
            <a:pPr algn="l"/>
            <a:r>
              <a:rPr lang="en-GB" b="0" i="0" dirty="0">
                <a:solidFill>
                  <a:schemeClr val="bg2">
                    <a:lumMod val="50000"/>
                  </a:schemeClr>
                </a:solidFill>
                <a:effectLst/>
                <a:latin typeface="Source Sans Pro" panose="020B0503030403020204" pitchFamily="34" charset="0"/>
              </a:rPr>
              <a:t>STRONG STATE ———————– CITIZEN ENGAGEMENT</a:t>
            </a:r>
          </a:p>
          <a:p>
            <a:pPr algn="l"/>
            <a:r>
              <a:rPr lang="en-GB" b="0" i="0" dirty="0">
                <a:solidFill>
                  <a:schemeClr val="bg2">
                    <a:lumMod val="50000"/>
                  </a:schemeClr>
                </a:solidFill>
                <a:effectLst/>
                <a:latin typeface="Source Sans Pro" panose="020B0503030403020204" pitchFamily="34" charset="0"/>
              </a:rPr>
              <a:t>INDIVIDUAL POWER ———————- COLLECTIVE POWER</a:t>
            </a:r>
          </a:p>
          <a:p>
            <a:endParaRPr lang="en-US" dirty="0">
              <a:solidFill>
                <a:schemeClr val="bg2">
                  <a:lumMod val="50000"/>
                </a:schemeClr>
              </a:solidFill>
            </a:endParaRPr>
          </a:p>
        </p:txBody>
      </p:sp>
    </p:spTree>
    <p:extLst>
      <p:ext uri="{BB962C8B-B14F-4D97-AF65-F5344CB8AC3E}">
        <p14:creationId xmlns:p14="http://schemas.microsoft.com/office/powerpoint/2010/main" val="8630353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98336A-029C-6B18-8823-4FD7B47F012A}"/>
              </a:ext>
            </a:extLst>
          </p:cNvPr>
          <p:cNvSpPr>
            <a:spLocks noGrp="1"/>
          </p:cNvSpPr>
          <p:nvPr>
            <p:ph idx="1"/>
          </p:nvPr>
        </p:nvSpPr>
        <p:spPr>
          <a:xfrm>
            <a:off x="838200" y="2863121"/>
            <a:ext cx="10515600" cy="565879"/>
          </a:xfrm>
        </p:spPr>
        <p:txBody>
          <a:bodyPr/>
          <a:lstStyle/>
          <a:p>
            <a:pPr marL="0" indent="0">
              <a:buNone/>
            </a:pPr>
            <a:r>
              <a:rPr lang="en-US" dirty="0">
                <a:solidFill>
                  <a:schemeClr val="tx1">
                    <a:lumMod val="65000"/>
                    <a:lumOff val="35000"/>
                  </a:schemeClr>
                </a:solidFill>
              </a:rPr>
              <a:t>Tell us about your persona</a:t>
            </a:r>
          </a:p>
        </p:txBody>
      </p:sp>
    </p:spTree>
    <p:extLst>
      <p:ext uri="{BB962C8B-B14F-4D97-AF65-F5344CB8AC3E}">
        <p14:creationId xmlns:p14="http://schemas.microsoft.com/office/powerpoint/2010/main" val="152495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BED235-B01F-AF60-2853-9F8414C741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4F41CF-64D2-80B3-E425-B58BE78DA3A3}"/>
              </a:ext>
            </a:extLst>
          </p:cNvPr>
          <p:cNvSpPr>
            <a:spLocks noGrp="1"/>
          </p:cNvSpPr>
          <p:nvPr>
            <p:ph type="title"/>
          </p:nvPr>
        </p:nvSpPr>
        <p:spPr>
          <a:xfrm>
            <a:off x="554636" y="754418"/>
            <a:ext cx="5367728" cy="1009702"/>
          </a:xfrm>
        </p:spPr>
        <p:txBody>
          <a:bodyPr>
            <a:normAutofit fontScale="90000"/>
          </a:bodyPr>
          <a:lstStyle/>
          <a:p>
            <a:r>
              <a:rPr lang="en-US" dirty="0">
                <a:solidFill>
                  <a:schemeClr val="accent5"/>
                </a:solidFill>
              </a:rPr>
              <a:t>Rapid prototyping / </a:t>
            </a:r>
            <a:br>
              <a:rPr lang="en-US" dirty="0">
                <a:solidFill>
                  <a:schemeClr val="accent5"/>
                </a:solidFill>
              </a:rPr>
            </a:br>
            <a:r>
              <a:rPr lang="en-US" dirty="0">
                <a:solidFill>
                  <a:schemeClr val="accent5"/>
                </a:solidFill>
              </a:rPr>
              <a:t>8 in 8 (crazy 8s) exercise</a:t>
            </a:r>
          </a:p>
        </p:txBody>
      </p:sp>
      <p:sp>
        <p:nvSpPr>
          <p:cNvPr id="5" name="TextBox 4">
            <a:extLst>
              <a:ext uri="{FF2B5EF4-FFF2-40B4-BE49-F238E27FC236}">
                <a16:creationId xmlns:a16="http://schemas.microsoft.com/office/drawing/2014/main" id="{5833F7F4-3152-65EB-F87E-B3084E57E37A}"/>
              </a:ext>
            </a:extLst>
          </p:cNvPr>
          <p:cNvSpPr txBox="1"/>
          <p:nvPr/>
        </p:nvSpPr>
        <p:spPr>
          <a:xfrm>
            <a:off x="554636" y="2298156"/>
            <a:ext cx="6130977" cy="4278094"/>
          </a:xfrm>
          <a:prstGeom prst="rect">
            <a:avLst/>
          </a:prstGeom>
          <a:noFill/>
        </p:spPr>
        <p:txBody>
          <a:bodyPr wrap="square" rtlCol="0">
            <a:spAutoFit/>
          </a:bodyPr>
          <a:lstStyle/>
          <a:p>
            <a:pPr marL="457200" indent="-457200">
              <a:buFont typeface="Arial" panose="020B0604020202020204" pitchFamily="34" charset="0"/>
              <a:buChar char="•"/>
            </a:pPr>
            <a:r>
              <a:rPr lang="en-US" sz="2400" dirty="0">
                <a:solidFill>
                  <a:schemeClr val="bg2">
                    <a:lumMod val="50000"/>
                  </a:schemeClr>
                </a:solidFill>
              </a:rPr>
              <a:t>Take a sheet of A4 and fold to make 8 rectangles</a:t>
            </a:r>
          </a:p>
          <a:p>
            <a:pPr marL="457200" indent="-457200">
              <a:buFont typeface="Arial" panose="020B0604020202020204" pitchFamily="34" charset="0"/>
              <a:buChar char="•"/>
            </a:pPr>
            <a:r>
              <a:rPr lang="en-US" sz="2400" dirty="0">
                <a:solidFill>
                  <a:schemeClr val="bg2">
                    <a:lumMod val="50000"/>
                  </a:schemeClr>
                </a:solidFill>
              </a:rPr>
              <a:t>Turn it portrait if you want to design for mobile screens, landscape for desktop monitors / laptops</a:t>
            </a:r>
          </a:p>
          <a:p>
            <a:pPr marL="457200" indent="-457200">
              <a:buFont typeface="Arial" panose="020B0604020202020204" pitchFamily="34" charset="0"/>
              <a:buChar char="•"/>
            </a:pPr>
            <a:r>
              <a:rPr lang="en-US" sz="2400" dirty="0">
                <a:solidFill>
                  <a:schemeClr val="bg2">
                    <a:lumMod val="50000"/>
                  </a:schemeClr>
                </a:solidFill>
              </a:rPr>
              <a:t>You have 8 minutes to rapidly sketch 8 designs for the homepage of Chemical Atlas!!</a:t>
            </a:r>
          </a:p>
          <a:p>
            <a:endParaRPr lang="en-US" sz="2400" dirty="0">
              <a:solidFill>
                <a:schemeClr val="bg2">
                  <a:lumMod val="50000"/>
                </a:schemeClr>
              </a:solidFill>
            </a:endParaRPr>
          </a:p>
          <a:p>
            <a:pPr marL="457200" indent="-457200">
              <a:buFont typeface="Arial" panose="020B0604020202020204" pitchFamily="34" charset="0"/>
              <a:buChar char="•"/>
            </a:pPr>
            <a:r>
              <a:rPr lang="en-US" sz="2400" dirty="0">
                <a:solidFill>
                  <a:schemeClr val="bg2">
                    <a:lumMod val="50000"/>
                  </a:schemeClr>
                </a:solidFill>
              </a:rPr>
              <a:t>Keep your user personas in mind</a:t>
            </a:r>
            <a:endParaRPr lang="en-US" sz="1600" dirty="0">
              <a:solidFill>
                <a:schemeClr val="bg2">
                  <a:lumMod val="50000"/>
                </a:schemeClr>
              </a:solidFill>
            </a:endParaRPr>
          </a:p>
          <a:p>
            <a:endParaRPr lang="en-US" sz="1600" dirty="0">
              <a:solidFill>
                <a:schemeClr val="bg2">
                  <a:lumMod val="50000"/>
                </a:schemeClr>
              </a:solidFill>
            </a:endParaRPr>
          </a:p>
          <a:p>
            <a:endParaRPr lang="en-US" sz="1600" dirty="0">
              <a:solidFill>
                <a:schemeClr val="bg2">
                  <a:lumMod val="50000"/>
                </a:schemeClr>
              </a:solidFill>
            </a:endParaRPr>
          </a:p>
        </p:txBody>
      </p:sp>
      <p:pic>
        <p:nvPicPr>
          <p:cNvPr id="9218" name="Picture 2" descr="How to run a Crazy eights workshop. | by Hana Stevenson | Prototypr">
            <a:extLst>
              <a:ext uri="{FF2B5EF4-FFF2-40B4-BE49-F238E27FC236}">
                <a16:creationId xmlns:a16="http://schemas.microsoft.com/office/drawing/2014/main" id="{FA93F360-E147-BD82-1DDF-8121E9AAD94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458" r="25429"/>
          <a:stretch/>
        </p:blipFill>
        <p:spPr bwMode="auto">
          <a:xfrm>
            <a:off x="7143179" y="0"/>
            <a:ext cx="5048822" cy="436213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E09F73C-58CE-9296-047E-B51201D68661}"/>
              </a:ext>
            </a:extLst>
          </p:cNvPr>
          <p:cNvSpPr txBox="1"/>
          <p:nvPr/>
        </p:nvSpPr>
        <p:spPr>
          <a:xfrm>
            <a:off x="7143179" y="4856813"/>
            <a:ext cx="4579129" cy="1200329"/>
          </a:xfrm>
          <a:prstGeom prst="rect">
            <a:avLst/>
          </a:prstGeom>
          <a:noFill/>
        </p:spPr>
        <p:txBody>
          <a:bodyPr wrap="square" rtlCol="0">
            <a:spAutoFit/>
          </a:bodyPr>
          <a:lstStyle/>
          <a:p>
            <a:r>
              <a:rPr lang="en-US" sz="2400" i="1" dirty="0">
                <a:solidFill>
                  <a:schemeClr val="tx1">
                    <a:lumMod val="50000"/>
                    <a:lumOff val="50000"/>
                  </a:schemeClr>
                </a:solidFill>
              </a:rPr>
              <a:t>P.S. Your sketches don’t need to be perfect or complete wireframes.</a:t>
            </a:r>
          </a:p>
        </p:txBody>
      </p:sp>
    </p:spTree>
    <p:extLst>
      <p:ext uri="{BB962C8B-B14F-4D97-AF65-F5344CB8AC3E}">
        <p14:creationId xmlns:p14="http://schemas.microsoft.com/office/powerpoint/2010/main" val="1319437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F265AD-15B7-0B58-ABF5-258B19ABD0A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B62EF18-B648-C654-DA76-045937C82AC2}"/>
              </a:ext>
            </a:extLst>
          </p:cNvPr>
          <p:cNvSpPr>
            <a:spLocks noGrp="1"/>
          </p:cNvSpPr>
          <p:nvPr>
            <p:ph idx="1"/>
          </p:nvPr>
        </p:nvSpPr>
        <p:spPr>
          <a:xfrm>
            <a:off x="838200" y="2863121"/>
            <a:ext cx="10515600" cy="565879"/>
          </a:xfrm>
        </p:spPr>
        <p:txBody>
          <a:bodyPr/>
          <a:lstStyle/>
          <a:p>
            <a:pPr marL="0" indent="0">
              <a:buNone/>
            </a:pPr>
            <a:r>
              <a:rPr lang="en-US" dirty="0">
                <a:solidFill>
                  <a:schemeClr val="tx1">
                    <a:lumMod val="65000"/>
                    <a:lumOff val="35000"/>
                  </a:schemeClr>
                </a:solidFill>
              </a:rPr>
              <a:t>What ideas emerged?</a:t>
            </a:r>
          </a:p>
        </p:txBody>
      </p:sp>
    </p:spTree>
    <p:extLst>
      <p:ext uri="{BB962C8B-B14F-4D97-AF65-F5344CB8AC3E}">
        <p14:creationId xmlns:p14="http://schemas.microsoft.com/office/powerpoint/2010/main" val="27120863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E0A53-7E8E-4E68-619B-A1B56D0899E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9B293E4-9197-396B-A12F-0A6BFBF55EA7}"/>
              </a:ext>
            </a:extLst>
          </p:cNvPr>
          <p:cNvSpPr>
            <a:spLocks noGrp="1"/>
          </p:cNvSpPr>
          <p:nvPr>
            <p:ph idx="1"/>
          </p:nvPr>
        </p:nvSpPr>
        <p:spPr>
          <a:xfrm>
            <a:off x="838200" y="824459"/>
            <a:ext cx="10515600" cy="565879"/>
          </a:xfrm>
        </p:spPr>
        <p:txBody>
          <a:bodyPr>
            <a:normAutofit/>
          </a:bodyPr>
          <a:lstStyle/>
          <a:p>
            <a:pPr marL="0" indent="0">
              <a:buNone/>
            </a:pPr>
            <a:r>
              <a:rPr lang="en-US" sz="3200" i="1" dirty="0">
                <a:solidFill>
                  <a:schemeClr val="accent5"/>
                </a:solidFill>
              </a:rPr>
              <a:t>Thanks for participating!</a:t>
            </a:r>
          </a:p>
          <a:p>
            <a:pPr marL="0" indent="0">
              <a:buNone/>
            </a:pPr>
            <a:endParaRPr lang="en-US" i="1" dirty="0">
              <a:solidFill>
                <a:schemeClr val="tx1">
                  <a:lumMod val="65000"/>
                  <a:lumOff val="35000"/>
                </a:schemeClr>
              </a:solidFill>
            </a:endParaRPr>
          </a:p>
          <a:p>
            <a:pPr marL="0" indent="0">
              <a:buNone/>
            </a:pPr>
            <a:endParaRPr lang="en-US" i="1" dirty="0">
              <a:solidFill>
                <a:schemeClr val="tx1">
                  <a:lumMod val="65000"/>
                  <a:lumOff val="35000"/>
                </a:schemeClr>
              </a:solidFill>
            </a:endParaRPr>
          </a:p>
        </p:txBody>
      </p:sp>
      <p:sp>
        <p:nvSpPr>
          <p:cNvPr id="2" name="TextBox 1">
            <a:extLst>
              <a:ext uri="{FF2B5EF4-FFF2-40B4-BE49-F238E27FC236}">
                <a16:creationId xmlns:a16="http://schemas.microsoft.com/office/drawing/2014/main" id="{D5853C12-1F63-B192-1E0E-9732FB88A59A}"/>
              </a:ext>
            </a:extLst>
          </p:cNvPr>
          <p:cNvSpPr txBox="1"/>
          <p:nvPr/>
        </p:nvSpPr>
        <p:spPr>
          <a:xfrm>
            <a:off x="838200" y="1733837"/>
            <a:ext cx="9788577" cy="707886"/>
          </a:xfrm>
          <a:prstGeom prst="rect">
            <a:avLst/>
          </a:prstGeom>
          <a:noFill/>
        </p:spPr>
        <p:txBody>
          <a:bodyPr wrap="square" rtlCol="0">
            <a:spAutoFit/>
          </a:bodyPr>
          <a:lstStyle/>
          <a:p>
            <a:r>
              <a:rPr lang="en-US" sz="2000" dirty="0">
                <a:solidFill>
                  <a:schemeClr val="tx1">
                    <a:lumMod val="65000"/>
                    <a:lumOff val="35000"/>
                  </a:schemeClr>
                </a:solidFill>
              </a:rPr>
              <a:t>If you’re interested in the methods today, I’ve created a one-day workshop for digital design for academics. See </a:t>
            </a:r>
            <a:r>
              <a:rPr lang="en-US" sz="2000" dirty="0">
                <a:solidFill>
                  <a:schemeClr val="tx1">
                    <a:lumMod val="65000"/>
                    <a:lumOff val="35000"/>
                  </a:schemeClr>
                </a:solidFill>
                <a:hlinkClick r:id="rId2">
                  <a:extLst>
                    <a:ext uri="{A12FA001-AC4F-418D-AE19-62706E023703}">
                      <ahyp:hlinkClr xmlns:ahyp="http://schemas.microsoft.com/office/drawing/2018/hyperlinkcolor" val="tx"/>
                    </a:ext>
                  </a:extLst>
                </a:hlinkClick>
              </a:rPr>
              <a:t>https://github.com/lucywork/uca-code-day</a:t>
            </a:r>
            <a:r>
              <a:rPr lang="en-US" sz="2000" b="1" dirty="0">
                <a:solidFill>
                  <a:schemeClr val="tx1">
                    <a:lumMod val="65000"/>
                    <a:lumOff val="35000"/>
                  </a:schemeClr>
                </a:solidFill>
              </a:rPr>
              <a:t> </a:t>
            </a:r>
            <a:endParaRPr lang="en-US" sz="2000" dirty="0">
              <a:solidFill>
                <a:schemeClr val="tx1">
                  <a:lumMod val="65000"/>
                  <a:lumOff val="35000"/>
                </a:schemeClr>
              </a:solidFill>
            </a:endParaRPr>
          </a:p>
        </p:txBody>
      </p:sp>
      <p:pic>
        <p:nvPicPr>
          <p:cNvPr id="4" name="Picture 3" descr="A screenshot of a computer&#10;&#10;Description automatically generated">
            <a:extLst>
              <a:ext uri="{FF2B5EF4-FFF2-40B4-BE49-F238E27FC236}">
                <a16:creationId xmlns:a16="http://schemas.microsoft.com/office/drawing/2014/main" id="{BD0ACEEB-3B17-4311-91DC-AB8D97412B57}"/>
              </a:ext>
            </a:extLst>
          </p:cNvPr>
          <p:cNvPicPr>
            <a:picLocks noChangeAspect="1"/>
          </p:cNvPicPr>
          <p:nvPr/>
        </p:nvPicPr>
        <p:blipFill>
          <a:blip r:embed="rId3"/>
          <a:stretch>
            <a:fillRect/>
          </a:stretch>
        </p:blipFill>
        <p:spPr>
          <a:xfrm>
            <a:off x="1622685" y="2785222"/>
            <a:ext cx="6851754" cy="1709239"/>
          </a:xfrm>
          <a:prstGeom prst="rect">
            <a:avLst/>
          </a:prstGeom>
          <a:effectLst>
            <a:outerShdw blurRad="50800" dist="38100" dir="2700000" algn="tl" rotWithShape="0">
              <a:prstClr val="black">
                <a:alpha val="40000"/>
              </a:prstClr>
            </a:outerShdw>
          </a:effectLst>
        </p:spPr>
      </p:pic>
      <p:pic>
        <p:nvPicPr>
          <p:cNvPr id="6" name="Picture 5" descr="A screenshot of a computer&#10;&#10;Description automatically generated">
            <a:extLst>
              <a:ext uri="{FF2B5EF4-FFF2-40B4-BE49-F238E27FC236}">
                <a16:creationId xmlns:a16="http://schemas.microsoft.com/office/drawing/2014/main" id="{34FB7EAE-E55A-9EA6-88CF-3F5EB0B2C7F8}"/>
              </a:ext>
            </a:extLst>
          </p:cNvPr>
          <p:cNvPicPr>
            <a:picLocks noChangeAspect="1"/>
          </p:cNvPicPr>
          <p:nvPr/>
        </p:nvPicPr>
        <p:blipFill>
          <a:blip r:embed="rId4"/>
          <a:stretch>
            <a:fillRect/>
          </a:stretch>
        </p:blipFill>
        <p:spPr>
          <a:xfrm>
            <a:off x="702039" y="4664128"/>
            <a:ext cx="7772400" cy="1643837"/>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1686193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093471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617330E2-BFC9-0FDD-09EC-C8727DFFE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335FB-E28C-4335-A8DA-6BB02485CCD9}"/>
              </a:ext>
            </a:extLst>
          </p:cNvPr>
          <p:cNvSpPr>
            <a:spLocks noGrp="1"/>
          </p:cNvSpPr>
          <p:nvPr>
            <p:ph type="ctrTitle"/>
          </p:nvPr>
        </p:nvSpPr>
        <p:spPr>
          <a:xfrm>
            <a:off x="412941" y="0"/>
            <a:ext cx="11366117" cy="2402774"/>
          </a:xfrm>
          <a:ln>
            <a:noFill/>
          </a:ln>
        </p:spPr>
        <p:txBody>
          <a:bodyPr>
            <a:noAutofit/>
          </a:bodyPr>
          <a:lstStyle/>
          <a:p>
            <a:pPr>
              <a:lnSpc>
                <a:spcPct val="100000"/>
              </a:lnSpc>
            </a:pPr>
            <a:r>
              <a:rPr lang="en-US" sz="11200" dirty="0">
                <a:ln w="22225">
                  <a:solidFill>
                    <a:schemeClr val="tx2">
                      <a:lumMod val="50000"/>
                    </a:schemeClr>
                  </a:solidFill>
                  <a:miter lim="800000"/>
                </a:ln>
                <a:noFill/>
                <a:latin typeface="Arial" panose="020B0604020202020204" pitchFamily="34" charset="0"/>
                <a:cs typeface="Arial" panose="020B0604020202020204" pitchFamily="34" charset="0"/>
              </a:rPr>
              <a:t>breakout session</a:t>
            </a:r>
            <a:endParaRPr lang="en-US" sz="4800" dirty="0">
              <a:ln w="22225">
                <a:solidFill>
                  <a:schemeClr val="tx2">
                    <a:lumMod val="50000"/>
                  </a:schemeClr>
                </a:solidFill>
                <a:miter lim="800000"/>
              </a:ln>
              <a:noFill/>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590FF97E-15AE-BC51-5D04-E31AFA9327E1}"/>
              </a:ext>
            </a:extLst>
          </p:cNvPr>
          <p:cNvSpPr>
            <a:spLocks noGrp="1"/>
          </p:cNvSpPr>
          <p:nvPr>
            <p:ph type="subTitle" idx="1"/>
          </p:nvPr>
        </p:nvSpPr>
        <p:spPr>
          <a:xfrm>
            <a:off x="965200" y="6248400"/>
            <a:ext cx="10261600" cy="381685"/>
          </a:xfrm>
        </p:spPr>
        <p:txBody>
          <a:bodyPr>
            <a:normAutofit/>
          </a:bodyPr>
          <a:lstStyle/>
          <a:p>
            <a:r>
              <a:rPr lang="en-US" sz="1800" dirty="0">
                <a:solidFill>
                  <a:schemeClr val="tx2">
                    <a:lumMod val="75000"/>
                  </a:schemeClr>
                </a:solidFill>
                <a:latin typeface="Arial" panose="020B0604020202020204" pitchFamily="34" charset="0"/>
                <a:cs typeface="Arial" panose="020B0604020202020204" pitchFamily="34" charset="0"/>
              </a:rPr>
              <a:t>Chemical Atlas Workshop | University College London</a:t>
            </a:r>
          </a:p>
        </p:txBody>
      </p:sp>
      <p:sp>
        <p:nvSpPr>
          <p:cNvPr id="7" name="TextBox 6">
            <a:extLst>
              <a:ext uri="{FF2B5EF4-FFF2-40B4-BE49-F238E27FC236}">
                <a16:creationId xmlns:a16="http://schemas.microsoft.com/office/drawing/2014/main" id="{4820F826-B28B-6BDD-E7DC-D51C0F30B53E}"/>
              </a:ext>
            </a:extLst>
          </p:cNvPr>
          <p:cNvSpPr txBox="1"/>
          <p:nvPr/>
        </p:nvSpPr>
        <p:spPr>
          <a:xfrm>
            <a:off x="1769533" y="2789740"/>
            <a:ext cx="8652934" cy="2711448"/>
          </a:xfrm>
          <a:prstGeom prst="rect">
            <a:avLst/>
          </a:prstGeom>
          <a:noFill/>
        </p:spPr>
        <p:txBody>
          <a:bodyPr wrap="square">
            <a:spAutoFit/>
          </a:bodyPr>
          <a:lstStyle/>
          <a:p>
            <a:pPr indent="90170" algn="ctr">
              <a:lnSpc>
                <a:spcPct val="115000"/>
              </a:lnSpc>
              <a:spcAft>
                <a:spcPts val="800"/>
              </a:spcAft>
            </a:pPr>
            <a:r>
              <a:rPr lang="en-GB" sz="2000" b="1" kern="100" dirty="0">
                <a:solidFill>
                  <a:srgbClr val="747474"/>
                </a:solidFill>
                <a:effectLst/>
                <a:latin typeface="Aptos" panose="020B0004020202020204" pitchFamily="34" charset="0"/>
                <a:ea typeface="Aptos" panose="020B0004020202020204" pitchFamily="34" charset="0"/>
                <a:cs typeface="Times New Roman" panose="02020603050405020304" pitchFamily="18" charset="0"/>
              </a:rPr>
              <a:t>Group A</a:t>
            </a:r>
          </a:p>
          <a:p>
            <a:pPr indent="90170" algn="ctr">
              <a:lnSpc>
                <a:spcPct val="115000"/>
              </a:lnSpc>
              <a:spcAft>
                <a:spcPts val="800"/>
              </a:spcAft>
            </a:pPr>
            <a:r>
              <a:rPr lang="en-GB" sz="2000" kern="100" dirty="0">
                <a:solidFill>
                  <a:srgbClr val="747474"/>
                </a:solidFill>
                <a:effectLst/>
                <a:latin typeface="Aptos" panose="020B0004020202020204" pitchFamily="34" charset="0"/>
                <a:ea typeface="Aptos" panose="020B0004020202020204" pitchFamily="34" charset="0"/>
                <a:cs typeface="Times New Roman" panose="02020603050405020304" pitchFamily="18" charset="0"/>
              </a:rPr>
              <a:t>PFAS and persistence/accumulation, mobility</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pPr indent="90170" algn="ctr">
              <a:lnSpc>
                <a:spcPct val="115000"/>
              </a:lnSpc>
              <a:spcAft>
                <a:spcPts val="800"/>
              </a:spcAft>
            </a:pPr>
            <a:r>
              <a:rPr lang="en-GB" sz="2000" b="1" kern="100" dirty="0">
                <a:solidFill>
                  <a:srgbClr val="747474"/>
                </a:solidFill>
                <a:effectLst/>
                <a:latin typeface="Aptos" panose="020B0004020202020204" pitchFamily="34" charset="0"/>
                <a:ea typeface="Aptos" panose="020B0004020202020204" pitchFamily="34" charset="0"/>
                <a:cs typeface="Times New Roman" panose="02020603050405020304" pitchFamily="18" charset="0"/>
              </a:rPr>
              <a:t>Group B</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pPr indent="90170" algn="ctr">
              <a:lnSpc>
                <a:spcPct val="115000"/>
              </a:lnSpc>
              <a:spcAft>
                <a:spcPts val="800"/>
              </a:spcAft>
            </a:pPr>
            <a:r>
              <a:rPr lang="en-GB" sz="2000" kern="100" dirty="0">
                <a:solidFill>
                  <a:srgbClr val="747474"/>
                </a:solidFill>
                <a:effectLst/>
                <a:latin typeface="Aptos" panose="020B0004020202020204" pitchFamily="34" charset="0"/>
                <a:ea typeface="Aptos" panose="020B0004020202020204" pitchFamily="34" charset="0"/>
                <a:cs typeface="Times New Roman" panose="02020603050405020304" pitchFamily="18" charset="0"/>
              </a:rPr>
              <a:t>Plastics, endocrine disruption and reproductive justice</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pPr indent="90170" algn="ctr">
              <a:lnSpc>
                <a:spcPct val="115000"/>
              </a:lnSpc>
              <a:spcAft>
                <a:spcPts val="800"/>
              </a:spcAft>
            </a:pPr>
            <a:r>
              <a:rPr lang="en-GB" sz="2000" b="1" kern="100" dirty="0">
                <a:solidFill>
                  <a:srgbClr val="747474"/>
                </a:solidFill>
                <a:effectLst/>
                <a:latin typeface="Aptos" panose="020B0004020202020204" pitchFamily="34" charset="0"/>
                <a:ea typeface="Aptos" panose="020B0004020202020204" pitchFamily="34" charset="0"/>
                <a:cs typeface="Times New Roman" panose="02020603050405020304" pitchFamily="18" charset="0"/>
              </a:rPr>
              <a:t>Group C</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a:p>
            <a:pPr indent="90170" algn="ctr">
              <a:lnSpc>
                <a:spcPct val="115000"/>
              </a:lnSpc>
              <a:spcAft>
                <a:spcPts val="800"/>
              </a:spcAft>
            </a:pPr>
            <a:r>
              <a:rPr lang="en-GB" sz="2000" kern="100" dirty="0">
                <a:solidFill>
                  <a:srgbClr val="747474"/>
                </a:solidFill>
                <a:effectLst/>
                <a:latin typeface="Aptos" panose="020B0004020202020204" pitchFamily="34" charset="0"/>
                <a:ea typeface="Aptos" panose="020B0004020202020204" pitchFamily="34" charset="0"/>
                <a:cs typeface="Times New Roman" panose="02020603050405020304" pitchFamily="18" charset="0"/>
              </a:rPr>
              <a:t>Mining, colonialism, critical minerals, Africa, S. America</a:t>
            </a:r>
            <a:endParaRPr lang="en-GB" sz="20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335182604"/>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B5B41-2578-5DDE-F67D-AF3A6B03B9A7}"/>
              </a:ext>
            </a:extLst>
          </p:cNvPr>
          <p:cNvSpPr>
            <a:spLocks noGrp="1"/>
          </p:cNvSpPr>
          <p:nvPr>
            <p:ph type="title"/>
          </p:nvPr>
        </p:nvSpPr>
        <p:spPr/>
        <p:txBody>
          <a:bodyPr/>
          <a:lstStyle/>
          <a:p>
            <a:r>
              <a:rPr lang="en-US" dirty="0">
                <a:solidFill>
                  <a:schemeClr val="accent5"/>
                </a:solidFill>
              </a:rPr>
              <a:t>Discussion points / activities (optional)</a:t>
            </a:r>
          </a:p>
        </p:txBody>
      </p:sp>
      <p:sp>
        <p:nvSpPr>
          <p:cNvPr id="3" name="Content Placeholder 2">
            <a:extLst>
              <a:ext uri="{FF2B5EF4-FFF2-40B4-BE49-F238E27FC236}">
                <a16:creationId xmlns:a16="http://schemas.microsoft.com/office/drawing/2014/main" id="{1F8751CF-87EF-6C2D-54ED-75F42BFAA8EB}"/>
              </a:ext>
            </a:extLst>
          </p:cNvPr>
          <p:cNvSpPr>
            <a:spLocks noGrp="1"/>
          </p:cNvSpPr>
          <p:nvPr>
            <p:ph idx="1"/>
          </p:nvPr>
        </p:nvSpPr>
        <p:spPr>
          <a:xfrm>
            <a:off x="838200" y="1602907"/>
            <a:ext cx="10515600" cy="4889968"/>
          </a:xfrm>
        </p:spPr>
        <p:txBody>
          <a:bodyPr>
            <a:normAutofit fontScale="85000" lnSpcReduction="20000"/>
          </a:bodyPr>
          <a:lstStyle/>
          <a:p>
            <a:pPr marL="514350" indent="-514350">
              <a:lnSpc>
                <a:spcPct val="120000"/>
              </a:lnSpc>
              <a:spcBef>
                <a:spcPts val="0"/>
              </a:spcBef>
              <a:buFont typeface="+mj-lt"/>
              <a:buAutoNum type="arabicPeriod"/>
            </a:pPr>
            <a:r>
              <a:rPr lang="en-US" dirty="0">
                <a:solidFill>
                  <a:schemeClr val="bg2">
                    <a:lumMod val="50000"/>
                  </a:schemeClr>
                </a:solidFill>
              </a:rPr>
              <a:t>Brief icebreaker (vocal): why did you choose to join this breakout session?</a:t>
            </a:r>
          </a:p>
          <a:p>
            <a:pPr marL="514350" indent="-514350">
              <a:lnSpc>
                <a:spcPct val="120000"/>
              </a:lnSpc>
              <a:spcBef>
                <a:spcPts val="0"/>
              </a:spcBef>
              <a:buFont typeface="+mj-lt"/>
              <a:buAutoNum type="arabicPeriod"/>
            </a:pPr>
            <a:endParaRPr lang="en-US" dirty="0">
              <a:solidFill>
                <a:schemeClr val="bg2">
                  <a:lumMod val="50000"/>
                </a:schemeClr>
              </a:solidFill>
            </a:endParaRPr>
          </a:p>
          <a:p>
            <a:pPr marL="514350" indent="-514350">
              <a:lnSpc>
                <a:spcPct val="120000"/>
              </a:lnSpc>
              <a:spcBef>
                <a:spcPts val="0"/>
              </a:spcBef>
              <a:buFont typeface="+mj-lt"/>
              <a:buAutoNum type="arabicPeriod"/>
            </a:pPr>
            <a:r>
              <a:rPr lang="en-US" dirty="0">
                <a:solidFill>
                  <a:schemeClr val="bg2">
                    <a:lumMod val="50000"/>
                  </a:schemeClr>
                </a:solidFill>
              </a:rPr>
              <a:t>What are the implications of this topic for the Chemical Atlas in terms of its design, audience, and potential? What are some of the challenges? Mind map your ideas as a group. </a:t>
            </a:r>
          </a:p>
          <a:p>
            <a:pPr marL="514350" indent="-514350">
              <a:lnSpc>
                <a:spcPct val="120000"/>
              </a:lnSpc>
              <a:spcBef>
                <a:spcPts val="0"/>
              </a:spcBef>
              <a:buFont typeface="+mj-lt"/>
              <a:buAutoNum type="arabicPeriod"/>
            </a:pPr>
            <a:endParaRPr lang="en-US" dirty="0">
              <a:solidFill>
                <a:schemeClr val="bg2">
                  <a:lumMod val="50000"/>
                </a:schemeClr>
              </a:solidFill>
            </a:endParaRPr>
          </a:p>
          <a:p>
            <a:pPr marL="514350" indent="-514350">
              <a:lnSpc>
                <a:spcPct val="120000"/>
              </a:lnSpc>
              <a:spcBef>
                <a:spcPts val="0"/>
              </a:spcBef>
              <a:buFont typeface="+mj-lt"/>
              <a:buAutoNum type="arabicPeriod"/>
            </a:pPr>
            <a:r>
              <a:rPr lang="en-US" dirty="0">
                <a:solidFill>
                  <a:schemeClr val="bg2">
                    <a:lumMod val="50000"/>
                  </a:schemeClr>
                </a:solidFill>
              </a:rPr>
              <a:t>Select a case study. Make one or more user personas (someone who might be interested in this case study). Sketch a ‘story page’ on Chemical Atlas. Are there subheadings? Images? Videos? Think about the categories (keywords for this topic). </a:t>
            </a:r>
          </a:p>
          <a:p>
            <a:pPr marL="514350" indent="-514350">
              <a:lnSpc>
                <a:spcPct val="120000"/>
              </a:lnSpc>
              <a:spcBef>
                <a:spcPts val="0"/>
              </a:spcBef>
              <a:buFont typeface="+mj-lt"/>
              <a:buAutoNum type="arabicPeriod"/>
            </a:pPr>
            <a:endParaRPr lang="en-US" dirty="0">
              <a:solidFill>
                <a:schemeClr val="bg2">
                  <a:lumMod val="50000"/>
                </a:schemeClr>
              </a:solidFill>
            </a:endParaRPr>
          </a:p>
          <a:p>
            <a:pPr marL="514350" indent="-514350">
              <a:lnSpc>
                <a:spcPct val="120000"/>
              </a:lnSpc>
              <a:spcBef>
                <a:spcPts val="0"/>
              </a:spcBef>
              <a:buFont typeface="+mj-lt"/>
              <a:buAutoNum type="arabicPeriod"/>
            </a:pPr>
            <a:r>
              <a:rPr lang="en-US" dirty="0">
                <a:solidFill>
                  <a:schemeClr val="bg2">
                    <a:lumMod val="50000"/>
                  </a:schemeClr>
                </a:solidFill>
              </a:rPr>
              <a:t>Group reflection. What are you still uncertain or concerned about? What did you discover through creating a prototype?</a:t>
            </a:r>
          </a:p>
        </p:txBody>
      </p:sp>
    </p:spTree>
    <p:extLst>
      <p:ext uri="{BB962C8B-B14F-4D97-AF65-F5344CB8AC3E}">
        <p14:creationId xmlns:p14="http://schemas.microsoft.com/office/powerpoint/2010/main" val="195204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7" name="Rectangle 1036">
            <a:extLst>
              <a:ext uri="{FF2B5EF4-FFF2-40B4-BE49-F238E27FC236}">
                <a16:creationId xmlns:a16="http://schemas.microsoft.com/office/drawing/2014/main" id="{262ABC4B-37D8-4218-BDD8-6DF6A00C0C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30" name="Picture 6">
            <a:extLst>
              <a:ext uri="{FF2B5EF4-FFF2-40B4-BE49-F238E27FC236}">
                <a16:creationId xmlns:a16="http://schemas.microsoft.com/office/drawing/2014/main" id="{ED5430A1-31EB-4F4B-4EB0-B3251D4152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297" r="-2" b="18336"/>
          <a:stretch>
            <a:fillRect/>
          </a:stretch>
        </p:blipFill>
        <p:spPr bwMode="auto">
          <a:xfrm>
            <a:off x="321730" y="321732"/>
            <a:ext cx="5674897" cy="301740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5ED2BA3E-0097-EC61-3B06-C58EF8E522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8009" r="-2" b="23230"/>
          <a:stretch>
            <a:fillRect/>
          </a:stretch>
        </p:blipFill>
        <p:spPr bwMode="auto">
          <a:xfrm>
            <a:off x="321730" y="3510853"/>
            <a:ext cx="5674897" cy="278995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DF5B99D-B31A-7B1C-59B8-C4E44049E5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2138" b="1"/>
          <a:stretch>
            <a:fillRect/>
          </a:stretch>
        </p:blipFill>
        <p:spPr bwMode="auto">
          <a:xfrm>
            <a:off x="6195373" y="878926"/>
            <a:ext cx="5674897" cy="597907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2CB7D71-749F-ABF0-0123-75FE51BDF0F0}"/>
              </a:ext>
            </a:extLst>
          </p:cNvPr>
          <p:cNvSpPr txBox="1"/>
          <p:nvPr/>
        </p:nvSpPr>
        <p:spPr>
          <a:xfrm>
            <a:off x="1836565" y="0"/>
            <a:ext cx="11362270" cy="6247864"/>
          </a:xfrm>
          <a:prstGeom prst="rect">
            <a:avLst/>
          </a:prstGeom>
          <a:noFill/>
        </p:spPr>
        <p:txBody>
          <a:bodyPr wrap="square">
            <a:spAutoFit/>
          </a:bodyPr>
          <a:lstStyle/>
          <a:p>
            <a:pPr algn="ctr"/>
            <a:r>
              <a:rPr lang="en-US" sz="100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ART SCIENCE</a:t>
            </a:r>
          </a:p>
          <a:p>
            <a:pPr algn="ctr"/>
            <a:r>
              <a:rPr lang="en-US" sz="100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AIR MAPPING</a:t>
            </a:r>
          </a:p>
          <a:p>
            <a:pPr algn="ctr"/>
            <a:r>
              <a:rPr lang="en-US" sz="100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SPACE TIME</a:t>
            </a:r>
          </a:p>
          <a:p>
            <a:pPr algn="ctr"/>
            <a:r>
              <a:rPr lang="en-US" sz="100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BREATH</a:t>
            </a:r>
          </a:p>
        </p:txBody>
      </p:sp>
    </p:spTree>
    <p:extLst>
      <p:ext uri="{BB962C8B-B14F-4D97-AF65-F5344CB8AC3E}">
        <p14:creationId xmlns:p14="http://schemas.microsoft.com/office/powerpoint/2010/main" val="399208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B0CD50A-22F6-5E65-A26E-2DE576E7C57F}"/>
              </a:ext>
            </a:extLst>
          </p:cNvPr>
          <p:cNvSpPr txBox="1"/>
          <p:nvPr/>
        </p:nvSpPr>
        <p:spPr>
          <a:xfrm>
            <a:off x="389745" y="3552749"/>
            <a:ext cx="11527435" cy="3046988"/>
          </a:xfrm>
          <a:prstGeom prst="rect">
            <a:avLst/>
          </a:prstGeom>
          <a:noFill/>
        </p:spPr>
        <p:txBody>
          <a:bodyPr wrap="square">
            <a:spAutoFit/>
          </a:bodyPr>
          <a:lstStyle/>
          <a:p>
            <a:r>
              <a:rPr lang="en-GB" sz="3200" dirty="0">
                <a:solidFill>
                  <a:schemeClr val="bg2">
                    <a:lumMod val="50000"/>
                  </a:schemeClr>
                </a:solidFill>
                <a:effectLst/>
                <a:latin typeface="Arial" panose="020B0604020202020204" pitchFamily="34" charset="0"/>
                <a:cs typeface="Arial" panose="020B0604020202020204" pitchFamily="34" charset="0"/>
              </a:rPr>
              <a:t>When mapping the spatial distribution of social inequity, an account of air must at some point leave land-based maps, for they can divert us from the movements of air and breathers alike—not to mention mobile pollution sources, such as the taxis, buses, airplanes, and cargo ships crucial to the circulations of Hong Kong’s industries.</a:t>
            </a:r>
            <a:r>
              <a:rPr lang="en-GB" sz="1200" dirty="0">
                <a:solidFill>
                  <a:schemeClr val="bg2">
                    <a:lumMod val="50000"/>
                  </a:schemeClr>
                </a:solidFill>
                <a:latin typeface="Arial" panose="020B0604020202020204" pitchFamily="34" charset="0"/>
                <a:cs typeface="Arial" panose="020B0604020202020204" pitchFamily="34" charset="0"/>
              </a:rPr>
              <a:t> – </a:t>
            </a:r>
            <a:r>
              <a:rPr lang="en-GB" sz="1600" dirty="0">
                <a:solidFill>
                  <a:schemeClr val="bg2">
                    <a:lumMod val="50000"/>
                  </a:schemeClr>
                </a:solidFill>
                <a:latin typeface="Arial" panose="020B0604020202020204" pitchFamily="34" charset="0"/>
                <a:cs typeface="Arial" panose="020B0604020202020204" pitchFamily="34" charset="0"/>
              </a:rPr>
              <a:t>Timothy Choy (2011)</a:t>
            </a:r>
            <a:endParaRPr lang="en-GB" sz="1600" dirty="0">
              <a:solidFill>
                <a:schemeClr val="bg2">
                  <a:lumMod val="50000"/>
                </a:schemeClr>
              </a:solidFill>
              <a:effectLst/>
              <a:latin typeface="Arial" panose="020B0604020202020204" pitchFamily="34" charset="0"/>
              <a:cs typeface="Arial" panose="020B0604020202020204" pitchFamily="34" charset="0"/>
            </a:endParaRPr>
          </a:p>
        </p:txBody>
      </p:sp>
      <p:pic>
        <p:nvPicPr>
          <p:cNvPr id="9" name="Picture 8" descr="A map of a city&#10;&#10;Description automatically generated">
            <a:extLst>
              <a:ext uri="{FF2B5EF4-FFF2-40B4-BE49-F238E27FC236}">
                <a16:creationId xmlns:a16="http://schemas.microsoft.com/office/drawing/2014/main" id="{068A1DD6-5109-799A-F6D2-0CEB6ED628D3}"/>
              </a:ext>
            </a:extLst>
          </p:cNvPr>
          <p:cNvPicPr>
            <a:picLocks noChangeAspect="1"/>
          </p:cNvPicPr>
          <p:nvPr/>
        </p:nvPicPr>
        <p:blipFill>
          <a:blip r:embed="rId2">
            <a:alphaModFix amt="50000"/>
          </a:blip>
          <a:srcRect l="5394" t="16074"/>
          <a:stretch/>
        </p:blipFill>
        <p:spPr>
          <a:xfrm>
            <a:off x="0" y="0"/>
            <a:ext cx="12192000" cy="3305251"/>
          </a:xfrm>
          <a:prstGeom prst="rect">
            <a:avLst/>
          </a:prstGeom>
        </p:spPr>
      </p:pic>
    </p:spTree>
    <p:extLst>
      <p:ext uri="{BB962C8B-B14F-4D97-AF65-F5344CB8AC3E}">
        <p14:creationId xmlns:p14="http://schemas.microsoft.com/office/powerpoint/2010/main" val="1225005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7836D3D-9DB5-4C11-DB44-BACA281EBB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3106" y="305575"/>
            <a:ext cx="6348453" cy="6348453"/>
          </a:xfrm>
          <a:prstGeom prst="rect">
            <a:avLst/>
          </a:prstGeom>
          <a:noFill/>
          <a:ln>
            <a:solidFill>
              <a:schemeClr val="bg2">
                <a:lumMod val="75000"/>
              </a:schemeClr>
            </a:solidFill>
          </a:ln>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199AD30-D027-C74F-557E-C5A1FA01E0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979715" y="979714"/>
            <a:ext cx="6858002" cy="489857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B0E4DC1-429A-9D06-EB27-D625A9F7A448}"/>
              </a:ext>
            </a:extLst>
          </p:cNvPr>
          <p:cNvSpPr txBox="1"/>
          <p:nvPr/>
        </p:nvSpPr>
        <p:spPr>
          <a:xfrm>
            <a:off x="8793072" y="6337110"/>
            <a:ext cx="2968487" cy="276999"/>
          </a:xfrm>
          <a:prstGeom prst="rect">
            <a:avLst/>
          </a:prstGeom>
          <a:noFill/>
        </p:spPr>
        <p:txBody>
          <a:bodyPr wrap="square" rtlCol="0">
            <a:spAutoFit/>
          </a:bodyPr>
          <a:lstStyle/>
          <a:p>
            <a:pPr algn="r"/>
            <a:r>
              <a:rPr lang="en-US" sz="1200" dirty="0">
                <a:solidFill>
                  <a:schemeClr val="bg2">
                    <a:lumMod val="90000"/>
                  </a:schemeClr>
                </a:solidFill>
                <a:latin typeface="Arial" panose="020B0604020202020204" pitchFamily="34" charset="0"/>
                <a:cs typeface="Arial" panose="020B0604020202020204" pitchFamily="34" charset="0"/>
              </a:rPr>
              <a:t>Kate McLean, Amsterdam Smell Map</a:t>
            </a:r>
          </a:p>
        </p:txBody>
      </p:sp>
    </p:spTree>
    <p:extLst>
      <p:ext uri="{BB962C8B-B14F-4D97-AF65-F5344CB8AC3E}">
        <p14:creationId xmlns:p14="http://schemas.microsoft.com/office/powerpoint/2010/main" val="39771580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CD5346-037C-11DE-9919-2E59E75671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0E936B-C907-249F-6D0E-E04DBA3E95E9}"/>
              </a:ext>
            </a:extLst>
          </p:cNvPr>
          <p:cNvSpPr>
            <a:spLocks noGrp="1"/>
          </p:cNvSpPr>
          <p:nvPr>
            <p:ph type="title"/>
          </p:nvPr>
        </p:nvSpPr>
        <p:spPr>
          <a:xfrm>
            <a:off x="838200" y="2766218"/>
            <a:ext cx="10515600" cy="1325563"/>
          </a:xfrm>
        </p:spPr>
        <p:txBody>
          <a:bodyPr/>
          <a:lstStyle/>
          <a:p>
            <a:r>
              <a:rPr lang="en-US" sz="4400" dirty="0">
                <a:ln w="22225">
                  <a:solidFill>
                    <a:schemeClr val="accent5">
                      <a:lumMod val="20000"/>
                      <a:lumOff val="80000"/>
                    </a:schemeClr>
                  </a:solidFill>
                  <a:miter lim="800000"/>
                </a:ln>
                <a:noFill/>
                <a:latin typeface="Arial" panose="020B0604020202020204" pitchFamily="34" charset="0"/>
                <a:cs typeface="Arial" panose="020B0604020202020204" pitchFamily="34" charset="0"/>
              </a:rPr>
              <a:t>designing for digital storytelling</a:t>
            </a:r>
            <a:endParaRPr lang="en-US" dirty="0">
              <a:solidFill>
                <a:schemeClr val="bg2">
                  <a:lumMod val="50000"/>
                </a:schemeClr>
              </a:solidFill>
            </a:endParaRPr>
          </a:p>
        </p:txBody>
      </p:sp>
    </p:spTree>
    <p:extLst>
      <p:ext uri="{BB962C8B-B14F-4D97-AF65-F5344CB8AC3E}">
        <p14:creationId xmlns:p14="http://schemas.microsoft.com/office/powerpoint/2010/main" val="3072396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F6AED200-1609-8546-15BC-5AAE9850A09F}"/>
              </a:ext>
            </a:extLst>
          </p:cNvPr>
          <p:cNvPicPr>
            <a:picLocks noChangeAspect="1"/>
          </p:cNvPicPr>
          <p:nvPr/>
        </p:nvPicPr>
        <p:blipFill>
          <a:blip r:embed="rId2"/>
          <a:stretch>
            <a:fillRect/>
          </a:stretch>
        </p:blipFill>
        <p:spPr>
          <a:xfrm>
            <a:off x="1562100" y="222885"/>
            <a:ext cx="9067800" cy="6412230"/>
          </a:xfrm>
          <a:prstGeom prst="rect">
            <a:avLst/>
          </a:prstGeom>
          <a:ln>
            <a:solidFill>
              <a:schemeClr val="bg2">
                <a:lumMod val="75000"/>
              </a:schemeClr>
            </a:solidFill>
          </a:ln>
        </p:spPr>
      </p:pic>
      <p:sp>
        <p:nvSpPr>
          <p:cNvPr id="6" name="TextBox 5">
            <a:extLst>
              <a:ext uri="{FF2B5EF4-FFF2-40B4-BE49-F238E27FC236}">
                <a16:creationId xmlns:a16="http://schemas.microsoft.com/office/drawing/2014/main" id="{1E52D6A7-20D0-40BF-3256-5535FE67DCB4}"/>
              </a:ext>
            </a:extLst>
          </p:cNvPr>
          <p:cNvSpPr txBox="1"/>
          <p:nvPr/>
        </p:nvSpPr>
        <p:spPr>
          <a:xfrm rot="16200000">
            <a:off x="-2534586" y="2497976"/>
            <a:ext cx="6858000" cy="1862048"/>
          </a:xfrm>
          <a:prstGeom prst="rect">
            <a:avLst/>
          </a:prstGeom>
          <a:noFill/>
        </p:spPr>
        <p:txBody>
          <a:bodyPr wrap="square">
            <a:spAutoFit/>
          </a:bodyPr>
          <a:lstStyle/>
          <a:p>
            <a:pPr algn="ctr"/>
            <a:r>
              <a:rPr lang="en-US" sz="11500" dirty="0">
                <a:ln w="22225">
                  <a:solidFill>
                    <a:schemeClr val="accent5">
                      <a:lumMod val="20000"/>
                      <a:lumOff val="80000"/>
                    </a:schemeClr>
                  </a:solidFill>
                  <a:miter lim="800000"/>
                </a:ln>
                <a:solidFill>
                  <a:schemeClr val="bg1"/>
                </a:solidFill>
                <a:latin typeface="Arial" panose="020B0604020202020204" pitchFamily="34" charset="0"/>
                <a:cs typeface="Arial" panose="020B0604020202020204" pitchFamily="34" charset="0"/>
              </a:rPr>
              <a:t>inspiration</a:t>
            </a:r>
            <a:endParaRPr lang="en-US" sz="11500" dirty="0">
              <a:ln>
                <a:solidFill>
                  <a:schemeClr val="accent5">
                    <a:lumMod val="20000"/>
                    <a:lumOff val="80000"/>
                  </a:schemeClr>
                </a:solidFill>
              </a:ln>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59494AAE-4F67-24DB-2451-E2DCFCFA5E60}"/>
              </a:ext>
            </a:extLst>
          </p:cNvPr>
          <p:cNvSpPr txBox="1"/>
          <p:nvPr/>
        </p:nvSpPr>
        <p:spPr>
          <a:xfrm rot="5400000">
            <a:off x="7868587" y="2497976"/>
            <a:ext cx="6858000" cy="1862048"/>
          </a:xfrm>
          <a:prstGeom prst="rect">
            <a:avLst/>
          </a:prstGeom>
          <a:noFill/>
        </p:spPr>
        <p:txBody>
          <a:bodyPr wrap="square">
            <a:spAutoFit/>
          </a:bodyPr>
          <a:lstStyle/>
          <a:p>
            <a:pPr algn="ctr"/>
            <a:r>
              <a:rPr lang="en-US" sz="11500" dirty="0">
                <a:ln w="22225">
                  <a:solidFill>
                    <a:schemeClr val="accent5">
                      <a:lumMod val="20000"/>
                      <a:lumOff val="80000"/>
                    </a:schemeClr>
                  </a:solidFill>
                  <a:miter lim="800000"/>
                </a:ln>
                <a:solidFill>
                  <a:schemeClr val="bg1"/>
                </a:solidFill>
                <a:latin typeface="Arial" panose="020B0604020202020204" pitchFamily="34" charset="0"/>
                <a:cs typeface="Arial" panose="020B0604020202020204" pitchFamily="34" charset="0"/>
              </a:rPr>
              <a:t>inspiration</a:t>
            </a:r>
            <a:endParaRPr lang="en-US" sz="11500" dirty="0">
              <a:ln>
                <a:solidFill>
                  <a:schemeClr val="accent5">
                    <a:lumMod val="20000"/>
                    <a:lumOff val="80000"/>
                  </a:schemeClr>
                </a:solidFill>
              </a:ln>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34023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17068E-134B-5BB1-6DB7-B3C9C5AC5F7C}"/>
              </a:ext>
            </a:extLst>
          </p:cNvPr>
          <p:cNvSpPr txBox="1"/>
          <p:nvPr/>
        </p:nvSpPr>
        <p:spPr>
          <a:xfrm>
            <a:off x="299803" y="153570"/>
            <a:ext cx="5988570" cy="2133405"/>
          </a:xfrm>
          <a:prstGeom prst="rect">
            <a:avLst/>
          </a:prstGeom>
          <a:noFill/>
        </p:spPr>
        <p:txBody>
          <a:bodyPr wrap="square">
            <a:spAutoFit/>
          </a:bodyPr>
          <a:lstStyle/>
          <a:p>
            <a:pPr>
              <a:lnSpc>
                <a:spcPct val="120000"/>
              </a:lnSpc>
            </a:pPr>
            <a:r>
              <a:rPr lang="en-GB" sz="1600" b="1" i="0" dirty="0">
                <a:solidFill>
                  <a:schemeClr val="bg2">
                    <a:lumMod val="50000"/>
                  </a:schemeClr>
                </a:solidFill>
                <a:effectLst/>
                <a:latin typeface="Arial" panose="020B0604020202020204" pitchFamily="34" charset="0"/>
                <a:cs typeface="Arial" panose="020B0604020202020204" pitchFamily="34" charset="0"/>
              </a:rPr>
              <a:t>The Global Environmental Justice Atlas (</a:t>
            </a:r>
            <a:r>
              <a:rPr lang="en-GB" sz="1600" b="1" i="0" dirty="0" err="1">
                <a:solidFill>
                  <a:schemeClr val="bg2">
                    <a:lumMod val="50000"/>
                  </a:schemeClr>
                </a:solidFill>
                <a:effectLst/>
                <a:latin typeface="Arial" panose="020B0604020202020204" pitchFamily="34" charset="0"/>
                <a:cs typeface="Arial" panose="020B0604020202020204" pitchFamily="34" charset="0"/>
              </a:rPr>
              <a:t>EJAtlas</a:t>
            </a:r>
            <a:r>
              <a:rPr lang="en-GB" sz="1600" b="1" i="0" dirty="0">
                <a:solidFill>
                  <a:schemeClr val="bg2">
                    <a:lumMod val="50000"/>
                  </a:schemeClr>
                </a:solidFill>
                <a:effectLst/>
                <a:latin typeface="Arial" panose="020B0604020202020204" pitchFamily="34" charset="0"/>
                <a:cs typeface="Arial" panose="020B0604020202020204" pitchFamily="34" charset="0"/>
              </a:rPr>
              <a:t>) </a:t>
            </a:r>
            <a:r>
              <a:rPr lang="en-GB" sz="1600" b="0" i="0" dirty="0">
                <a:solidFill>
                  <a:schemeClr val="bg2">
                    <a:lumMod val="50000"/>
                  </a:schemeClr>
                </a:solidFill>
                <a:effectLst/>
                <a:latin typeface="Arial" panose="020B0604020202020204" pitchFamily="34" charset="0"/>
                <a:cs typeface="Arial" panose="020B0604020202020204" pitchFamily="34" charset="0"/>
              </a:rPr>
              <a:t>documents and catalogues social conflicts around environmental issues. It is an online interactive platform coordinated and managed by a team of researchers and activists. The content and data are the result of the work of hundreds of collaborators across the world who tell their own stories of resistance or write about what they witness.</a:t>
            </a:r>
            <a:endParaRPr lang="en-US" sz="1600" dirty="0">
              <a:solidFill>
                <a:schemeClr val="bg2">
                  <a:lumMod val="50000"/>
                </a:schemeClr>
              </a:solidFill>
              <a:latin typeface="Arial" panose="020B0604020202020204" pitchFamily="34" charset="0"/>
              <a:cs typeface="Arial" panose="020B0604020202020204" pitchFamily="34" charset="0"/>
            </a:endParaRPr>
          </a:p>
        </p:txBody>
      </p:sp>
      <p:pic>
        <p:nvPicPr>
          <p:cNvPr id="6146" name="Picture 2">
            <a:extLst>
              <a:ext uri="{FF2B5EF4-FFF2-40B4-BE49-F238E27FC236}">
                <a16:creationId xmlns:a16="http://schemas.microsoft.com/office/drawing/2014/main" id="{93C7D8AB-D4D3-50FA-968B-F52B04C7A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4932" y="2653897"/>
            <a:ext cx="7519650" cy="405053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8A91F55-5C53-5F97-D21C-EF2A36482789}"/>
              </a:ext>
            </a:extLst>
          </p:cNvPr>
          <p:cNvSpPr txBox="1"/>
          <p:nvPr/>
        </p:nvSpPr>
        <p:spPr>
          <a:xfrm>
            <a:off x="299803" y="2653896"/>
            <a:ext cx="4122295" cy="4050532"/>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Work-in-progress, community-generated</a:t>
            </a:r>
          </a:p>
          <a:p>
            <a:pPr marL="285750" indent="-285750">
              <a:lnSpc>
                <a:spcPct val="120000"/>
              </a:lnSpc>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Navigation features: global map (</a:t>
            </a:r>
            <a:r>
              <a:rPr lang="en-US" dirty="0" err="1">
                <a:solidFill>
                  <a:schemeClr val="bg2">
                    <a:lumMod val="50000"/>
                  </a:schemeClr>
                </a:solidFill>
                <a:latin typeface="Arial" panose="020B0604020202020204" pitchFamily="34" charset="0"/>
                <a:cs typeface="Arial" panose="020B0604020202020204" pitchFamily="34" charset="0"/>
              </a:rPr>
              <a:t>Mapbox</a:t>
            </a:r>
            <a:r>
              <a:rPr lang="en-US" dirty="0">
                <a:solidFill>
                  <a:schemeClr val="bg2">
                    <a:lumMod val="50000"/>
                  </a:schemeClr>
                </a:solidFill>
                <a:latin typeface="Arial" panose="020B0604020202020204" pitchFamily="34" charset="0"/>
                <a:cs typeface="Arial" panose="020B0604020202020204" pitchFamily="34" charset="0"/>
              </a:rPr>
              <a:t>), filters (search </a:t>
            </a:r>
            <a:r>
              <a:rPr lang="en-US" dirty="0" err="1">
                <a:solidFill>
                  <a:schemeClr val="bg2">
                    <a:lumMod val="50000"/>
                  </a:schemeClr>
                </a:solidFill>
                <a:latin typeface="Arial" panose="020B0604020202020204" pitchFamily="34" charset="0"/>
                <a:cs typeface="Arial" panose="020B0604020202020204" pitchFamily="34" charset="0"/>
              </a:rPr>
              <a:t>fn</a:t>
            </a:r>
            <a:r>
              <a:rPr lang="en-US" dirty="0">
                <a:solidFill>
                  <a:schemeClr val="bg2">
                    <a:lumMod val="50000"/>
                  </a:schemeClr>
                </a:solidFill>
                <a:latin typeface="Arial" panose="020B0604020202020204" pitchFamily="34" charset="0"/>
                <a:cs typeface="Arial" panose="020B0604020202020204" pitchFamily="34" charset="0"/>
              </a:rPr>
              <a:t>), filters (fossil fuels, biodiversity conflicts, etc.), featured maps (by country, commodity, company), recent updates</a:t>
            </a:r>
          </a:p>
          <a:p>
            <a:pPr marL="285750" indent="-285750">
              <a:lnSpc>
                <a:spcPct val="120000"/>
              </a:lnSpc>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Other features: about, impact (policy, etc.), resources, and collaborate (inc. teaching)</a:t>
            </a:r>
          </a:p>
          <a:p>
            <a:pPr marL="285750" indent="-285750">
              <a:lnSpc>
                <a:spcPct val="120000"/>
              </a:lnSpc>
              <a:buFont typeface="Arial" panose="020B0604020202020204" pitchFamily="34" charset="0"/>
              <a:buChar char="•"/>
            </a:pPr>
            <a:endParaRPr lang="en-US" dirty="0">
              <a:solidFill>
                <a:schemeClr val="bg2">
                  <a:lumMod val="50000"/>
                </a:schemeClr>
              </a:solidFill>
              <a:latin typeface="Arial" panose="020B0604020202020204" pitchFamily="34" charset="0"/>
              <a:cs typeface="Arial" panose="020B0604020202020204" pitchFamily="34" charset="0"/>
            </a:endParaRPr>
          </a:p>
        </p:txBody>
      </p:sp>
      <p:pic>
        <p:nvPicPr>
          <p:cNvPr id="8" name="Picture 7" descr="A screenshot of a website&#10;&#10;Description automatically generated">
            <a:extLst>
              <a:ext uri="{FF2B5EF4-FFF2-40B4-BE49-F238E27FC236}">
                <a16:creationId xmlns:a16="http://schemas.microsoft.com/office/drawing/2014/main" id="{75762154-E5AB-2594-BB63-6D5BB073F83D}"/>
              </a:ext>
            </a:extLst>
          </p:cNvPr>
          <p:cNvPicPr>
            <a:picLocks noChangeAspect="1"/>
          </p:cNvPicPr>
          <p:nvPr/>
        </p:nvPicPr>
        <p:blipFill>
          <a:blip r:embed="rId3"/>
          <a:stretch>
            <a:fillRect/>
          </a:stretch>
        </p:blipFill>
        <p:spPr>
          <a:xfrm>
            <a:off x="6769718" y="153570"/>
            <a:ext cx="5144963" cy="208012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549656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4549052-8D4F-A6BB-77B9-F03776D5B6E8}"/>
              </a:ext>
            </a:extLst>
          </p:cNvPr>
          <p:cNvSpPr txBox="1"/>
          <p:nvPr/>
        </p:nvSpPr>
        <p:spPr>
          <a:xfrm>
            <a:off x="299803" y="302833"/>
            <a:ext cx="6100996" cy="1477328"/>
          </a:xfrm>
          <a:prstGeom prst="rect">
            <a:avLst/>
          </a:prstGeom>
          <a:noFill/>
        </p:spPr>
        <p:txBody>
          <a:bodyPr wrap="square">
            <a:spAutoFit/>
          </a:bodyPr>
          <a:lstStyle/>
          <a:p>
            <a:r>
              <a:rPr lang="en-GB" b="1" i="1" dirty="0">
                <a:solidFill>
                  <a:schemeClr val="bg2">
                    <a:lumMod val="50000"/>
                  </a:schemeClr>
                </a:solidFill>
                <a:effectLst/>
                <a:latin typeface="Arial" panose="020B0604020202020204" pitchFamily="34" charset="0"/>
                <a:cs typeface="Arial" panose="020B0604020202020204" pitchFamily="34" charset="0"/>
              </a:rPr>
              <a:t>Feral Atlas: The More-Than-Human Anthropocene</a:t>
            </a:r>
            <a:r>
              <a:rPr lang="en-GB" b="0" i="0" dirty="0">
                <a:solidFill>
                  <a:schemeClr val="bg2">
                    <a:lumMod val="50000"/>
                  </a:schemeClr>
                </a:solidFill>
                <a:effectLst/>
                <a:latin typeface="Arial" panose="020B0604020202020204" pitchFamily="34" charset="0"/>
                <a:cs typeface="Arial" panose="020B0604020202020204" pitchFamily="34" charset="0"/>
              </a:rPr>
              <a:t> offers a series of reports on feral ecologies through a digital architecture that allows reflection on the relationships between ferality and imperial and industrial infrastructure</a:t>
            </a:r>
            <a:endParaRPr lang="en-US" dirty="0">
              <a:solidFill>
                <a:schemeClr val="bg2">
                  <a:lumMod val="50000"/>
                </a:schemeClr>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00E0CD84-20B4-8CD6-CFA7-C3883C4DD01E}"/>
              </a:ext>
            </a:extLst>
          </p:cNvPr>
          <p:cNvSpPr txBox="1"/>
          <p:nvPr/>
        </p:nvSpPr>
        <p:spPr>
          <a:xfrm>
            <a:off x="299803" y="2653896"/>
            <a:ext cx="4512040" cy="3718134"/>
          </a:xfrm>
          <a:prstGeom prst="rect">
            <a:avLst/>
          </a:prstGeom>
          <a:noFill/>
        </p:spPr>
        <p:txBody>
          <a:bodyPr wrap="square" rtlCol="0">
            <a:spAutoFit/>
          </a:bodyPr>
          <a:lstStyle/>
          <a:p>
            <a:pPr marL="285750" indent="-285750">
              <a:lnSpc>
                <a:spcPct val="120000"/>
              </a:lnSpc>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Published by Stanford UP</a:t>
            </a:r>
          </a:p>
          <a:p>
            <a:pPr marL="285750" indent="-285750">
              <a:lnSpc>
                <a:spcPct val="120000"/>
              </a:lnSpc>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Feels ‘patchy’ (Tsing)</a:t>
            </a:r>
          </a:p>
          <a:p>
            <a:pPr marL="285750" indent="-285750">
              <a:lnSpc>
                <a:spcPct val="120000"/>
              </a:lnSpc>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Book-like, archival, speculative, playful</a:t>
            </a:r>
          </a:p>
          <a:p>
            <a:pPr marL="285750" indent="-285750">
              <a:lnSpc>
                <a:spcPct val="120000"/>
              </a:lnSpc>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Maps? Landscapes and collages that play with scale and relations</a:t>
            </a:r>
          </a:p>
          <a:p>
            <a:pPr marL="285750" indent="-285750">
              <a:lnSpc>
                <a:spcPct val="120000"/>
              </a:lnSpc>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Navigation: index, clickable animated illustrations, ‘open the drawer’</a:t>
            </a:r>
          </a:p>
          <a:p>
            <a:pPr marL="285750" indent="-285750">
              <a:lnSpc>
                <a:spcPct val="120000"/>
              </a:lnSpc>
              <a:buFont typeface="Arial" panose="020B0604020202020204" pitchFamily="34" charset="0"/>
              <a:buChar char="•"/>
            </a:pPr>
            <a:r>
              <a:rPr lang="en-US" dirty="0">
                <a:solidFill>
                  <a:schemeClr val="bg2">
                    <a:lumMod val="50000"/>
                  </a:schemeClr>
                </a:solidFill>
                <a:latin typeface="Arial" panose="020B0604020202020204" pitchFamily="34" charset="0"/>
                <a:cs typeface="Arial" panose="020B0604020202020204" pitchFamily="34" charset="0"/>
              </a:rPr>
              <a:t>Can be tricky to navigate all the layers – the ‘reading room’ and actual articles are hidden</a:t>
            </a:r>
          </a:p>
          <a:p>
            <a:pPr marL="285750" indent="-285750">
              <a:lnSpc>
                <a:spcPct val="120000"/>
              </a:lnSpc>
              <a:buFont typeface="Arial" panose="020B0604020202020204" pitchFamily="34" charset="0"/>
              <a:buChar char="•"/>
            </a:pPr>
            <a:endParaRPr lang="en-US" dirty="0">
              <a:solidFill>
                <a:schemeClr val="bg2">
                  <a:lumMod val="50000"/>
                </a:schemeClr>
              </a:solidFill>
              <a:latin typeface="Arial" panose="020B0604020202020204" pitchFamily="34" charset="0"/>
              <a:cs typeface="Arial" panose="020B0604020202020204" pitchFamily="34" charset="0"/>
            </a:endParaRPr>
          </a:p>
        </p:txBody>
      </p:sp>
      <p:pic>
        <p:nvPicPr>
          <p:cNvPr id="8" name="Picture 7" descr="A drawing of a city&#10;&#10;Description automatically generated">
            <a:extLst>
              <a:ext uri="{FF2B5EF4-FFF2-40B4-BE49-F238E27FC236}">
                <a16:creationId xmlns:a16="http://schemas.microsoft.com/office/drawing/2014/main" id="{1DA0CA54-CE18-9CF3-49B5-1B5CD49EC043}"/>
              </a:ext>
            </a:extLst>
          </p:cNvPr>
          <p:cNvPicPr>
            <a:picLocks noChangeAspect="1"/>
          </p:cNvPicPr>
          <p:nvPr/>
        </p:nvPicPr>
        <p:blipFill>
          <a:blip r:embed="rId2"/>
          <a:srcRect r="10864"/>
          <a:stretch/>
        </p:blipFill>
        <p:spPr>
          <a:xfrm>
            <a:off x="4964243" y="2685365"/>
            <a:ext cx="6927954" cy="3869802"/>
          </a:xfrm>
          <a:prstGeom prst="rect">
            <a:avLst/>
          </a:prstGeom>
        </p:spPr>
      </p:pic>
      <p:pic>
        <p:nvPicPr>
          <p:cNvPr id="10" name="Picture 9" descr="A screenshot of a book&#10;&#10;Description automatically generated">
            <a:extLst>
              <a:ext uri="{FF2B5EF4-FFF2-40B4-BE49-F238E27FC236}">
                <a16:creationId xmlns:a16="http://schemas.microsoft.com/office/drawing/2014/main" id="{5F06ACC5-04B6-F685-7669-28C51870E01D}"/>
              </a:ext>
            </a:extLst>
          </p:cNvPr>
          <p:cNvPicPr>
            <a:picLocks noChangeAspect="1"/>
          </p:cNvPicPr>
          <p:nvPr/>
        </p:nvPicPr>
        <p:blipFill>
          <a:blip r:embed="rId3"/>
          <a:stretch>
            <a:fillRect/>
          </a:stretch>
        </p:blipFill>
        <p:spPr>
          <a:xfrm>
            <a:off x="6694566" y="575626"/>
            <a:ext cx="4997762" cy="24090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774263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8601</TotalTime>
  <Words>984</Words>
  <Application>Microsoft Macintosh PowerPoint</Application>
  <PresentationFormat>Widescreen</PresentationFormat>
  <Paragraphs>96</Paragraphs>
  <Slides>29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Aptos</vt:lpstr>
      <vt:lpstr>Aptos Display</vt:lpstr>
      <vt:lpstr>Arial</vt:lpstr>
      <vt:lpstr>Source Sans Pro</vt:lpstr>
      <vt:lpstr>Office Theme</vt:lpstr>
      <vt:lpstr>design research</vt:lpstr>
      <vt:lpstr>introduction</vt:lpstr>
      <vt:lpstr>PowerPoint Presentation</vt:lpstr>
      <vt:lpstr>PowerPoint Presentation</vt:lpstr>
      <vt:lpstr>PowerPoint Presentation</vt:lpstr>
      <vt:lpstr>designing for digital storytelling</vt:lpstr>
      <vt:lpstr>PowerPoint Presentation</vt:lpstr>
      <vt:lpstr>PowerPoint Presentation</vt:lpstr>
      <vt:lpstr>PowerPoint Presentation</vt:lpstr>
      <vt:lpstr>forms of visualisation</vt:lpstr>
      <vt:lpstr>PowerPoint Presentation</vt:lpstr>
      <vt:lpstr>PowerPoint Presentation</vt:lpstr>
      <vt:lpstr>ways of mapping</vt:lpstr>
      <vt:lpstr>ways of mapping</vt:lpstr>
      <vt:lpstr>PowerPoint Presentation</vt:lpstr>
      <vt:lpstr>PowerPoint Presentation</vt:lpstr>
      <vt:lpstr>PowerPoint Presentation</vt:lpstr>
      <vt:lpstr>Which mapping method or form of visualization appeals to you and why?</vt:lpstr>
      <vt:lpstr>working towards a prototype</vt:lpstr>
      <vt:lpstr>user experience is key</vt:lpstr>
      <vt:lpstr>PowerPoint Presentation</vt:lpstr>
      <vt:lpstr>user persona exercise</vt:lpstr>
      <vt:lpstr>PowerPoint Presentation</vt:lpstr>
      <vt:lpstr>Rapid prototyping /  8 in 8 (crazy 8s) exercise</vt:lpstr>
      <vt:lpstr>PowerPoint Presentation</vt:lpstr>
      <vt:lpstr>PowerPoint Presentation</vt:lpstr>
      <vt:lpstr>PowerPoint Presentation</vt:lpstr>
      <vt:lpstr>breakout session</vt:lpstr>
      <vt:lpstr>Discussion points / activities (optional)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Sabin, Lucy</dc:creator>
  <cp:lastModifiedBy>Sabin, Lucy</cp:lastModifiedBy>
  <cp:revision>5</cp:revision>
  <dcterms:created xsi:type="dcterms:W3CDTF">2025-05-29T08:00:06Z</dcterms:created>
  <dcterms:modified xsi:type="dcterms:W3CDTF">2025-06-04T07:21:46Z</dcterms:modified>
</cp:coreProperties>
</file>